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</p:sldMasterIdLst>
  <p:notesMasterIdLst>
    <p:notesMasterId r:id="rId18"/>
  </p:notesMasterIdLst>
  <p:sldIdLst>
    <p:sldId id="256" r:id="rId2"/>
    <p:sldId id="286" r:id="rId3"/>
    <p:sldId id="288" r:id="rId4"/>
    <p:sldId id="285" r:id="rId5"/>
    <p:sldId id="287" r:id="rId6"/>
    <p:sldId id="283" r:id="rId7"/>
    <p:sldId id="271" r:id="rId8"/>
    <p:sldId id="259" r:id="rId9"/>
    <p:sldId id="260" r:id="rId10"/>
    <p:sldId id="262" r:id="rId11"/>
    <p:sldId id="263" r:id="rId12"/>
    <p:sldId id="264" r:id="rId13"/>
    <p:sldId id="267" r:id="rId14"/>
    <p:sldId id="268" r:id="rId15"/>
    <p:sldId id="284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CF7A4A-6D88-4C6B-9A84-428AE335F85C}" v="2" dt="2022-01-19T22:22:32.665"/>
    <p1510:client id="{A6433DB3-8594-4B43-908D-4D8D36019BFD}" v="10" dt="2022-01-16T21:43:33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6"/>
    <p:restoredTop sz="76479" autoAdjust="0"/>
  </p:normalViewPr>
  <p:slideViewPr>
    <p:cSldViewPr snapToGrid="0" snapToObjects="1">
      <p:cViewPr varScale="1">
        <p:scale>
          <a:sx n="66" d="100"/>
          <a:sy n="66" d="100"/>
        </p:scale>
        <p:origin x="1368" y="48"/>
      </p:cViewPr>
      <p:guideLst>
        <p:guide orient="horz" pos="33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9AF5A-3FE1-415D-AD0B-2F3D83494A13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F1125F-A481-462E-A85C-5EC824CB8C98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Foreword</a:t>
          </a:r>
        </a:p>
      </dgm:t>
    </dgm:pt>
    <dgm:pt modelId="{98C66B45-3976-416B-A853-04ABF93F6688}" type="parTrans" cxnId="{8136A1F7-4819-4A2C-9299-9003A3DC3F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641E8E52-DF8B-4061-9F8E-B9E6856CA3D0}" type="sibTrans" cxnId="{8136A1F7-4819-4A2C-9299-9003A3DC3F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4DF1C235-9D84-4F7E-9AB1-5A09C2587568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Introduction</a:t>
          </a:r>
        </a:p>
      </dgm:t>
    </dgm:pt>
    <dgm:pt modelId="{303BA1C8-C85A-4904-AF21-A5BC7E744ED9}" type="parTrans" cxnId="{DC64660C-828C-4EEF-A117-BD16B6275C28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ECFFEA67-0B86-4B1E-B1EC-1081D9EAA025}" type="sibTrans" cxnId="{DC64660C-828C-4EEF-A117-BD16B6275C28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AB90FC6B-A7C6-4D49-B69B-459A41F63F19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Implicit Bias</a:t>
          </a:r>
        </a:p>
      </dgm:t>
    </dgm:pt>
    <dgm:pt modelId="{11FBD71F-C42A-43DA-A4B6-D0BFD405A6FC}" type="parTrans" cxnId="{E2B229AF-58AA-4953-BABF-5006F5215A95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4BF63AD8-F46C-4C64-9574-BF8E5EB16492}" type="sibTrans" cxnId="{E2B229AF-58AA-4953-BABF-5006F5215A95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C6CAEBFC-5C29-4F1D-B0F3-7ADDCA44DAB6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Allyship</a:t>
          </a:r>
        </a:p>
      </dgm:t>
    </dgm:pt>
    <dgm:pt modelId="{4DC4E0D0-07C8-44EE-A7B2-65F9E620EDFA}" type="parTrans" cxnId="{3290544C-CE85-4A25-AB4C-D6A8BA3C5B5C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8F3312E2-E16F-4956-A7F6-37A8C9DF75DB}" type="sibTrans" cxnId="{3290544C-CE85-4A25-AB4C-D6A8BA3C5B5C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A031A259-B5A1-4456-A934-79124E235064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Social Determinants of Health</a:t>
          </a:r>
        </a:p>
      </dgm:t>
    </dgm:pt>
    <dgm:pt modelId="{ACD5C760-1C12-49EB-90FB-C3327C303DF2}" type="parTrans" cxnId="{3D4E4524-8A43-41AF-B5B1-BC85D57831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91A9285B-30A6-447F-AEA1-67E58B9789B8}" type="sibTrans" cxnId="{3D4E4524-8A43-41AF-B5B1-BC85D57831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633F142B-9E22-4AAB-A35E-664A60F37CC7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Political Determinants of Health</a:t>
          </a:r>
        </a:p>
      </dgm:t>
    </dgm:pt>
    <dgm:pt modelId="{E9E83C26-6291-49A0-933D-0176C9CFCFBB}" type="parTrans" cxnId="{1FA4135F-86BA-4DCB-B91C-2C3643287A6D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0AC444B5-F97E-402D-A5D2-696D4A89B0B0}" type="sibTrans" cxnId="{1FA4135F-86BA-4DCB-B91C-2C3643287A6D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02F3F5F6-4E33-4BD5-B693-8A9940E507FA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Medical Mistrust</a:t>
          </a:r>
        </a:p>
      </dgm:t>
    </dgm:pt>
    <dgm:pt modelId="{8110DC91-F2D5-4E64-9BF9-29F2467F2766}" type="parTrans" cxnId="{77833A47-B806-4899-A088-D57E73F21E69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BD200CA0-18B8-43D0-BCA7-CD87FC94072A}" type="sibTrans" cxnId="{77833A47-B806-4899-A088-D57E73F21E69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79C26B0F-8B9A-491F-A0AC-CCFDD35BC973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Racial Disparities in Behavioral/Mental Health</a:t>
          </a:r>
        </a:p>
      </dgm:t>
    </dgm:pt>
    <dgm:pt modelId="{4D64A0E6-8823-4BCF-8375-560B53BE9A38}" type="parTrans" cxnId="{EADCBB03-2667-411D-9354-C2594FF02F1D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A8C0DA31-D1A8-4231-A56F-3424A090FE94}" type="sibTrans" cxnId="{EADCBB03-2667-411D-9354-C2594FF02F1D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B9666DF5-F301-4946-A731-B76AC062BD97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Racial Disparities in Primary Care</a:t>
          </a:r>
        </a:p>
      </dgm:t>
    </dgm:pt>
    <dgm:pt modelId="{ED242F79-FE81-4C8A-9AC5-2A8B0C67877E}" type="parTrans" cxnId="{5A46E59D-71A6-4A14-BBB0-880BB723359F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50B27A26-3319-4263-9A81-8DAC0C072212}" type="sibTrans" cxnId="{5A46E59D-71A6-4A14-BBB0-880BB723359F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5C568241-09D0-4ED9-AC81-F92365ADBBF0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Racial Disparities in the Medical Referral Process</a:t>
          </a:r>
        </a:p>
      </dgm:t>
    </dgm:pt>
    <dgm:pt modelId="{9FAC4F68-9D70-4BEE-A8FF-FF5892B484B6}" type="parTrans" cxnId="{ED4056BE-C7FB-4E5D-B600-45EF099D18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9DA48F79-D1F8-4947-BEAA-FDD69FC9FB05}" type="sibTrans" cxnId="{ED4056BE-C7FB-4E5D-B600-45EF099D18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83DFBF6C-AD0F-48EA-8DA2-3131D12CB21E}">
      <dgm:prSet custT="1"/>
      <dgm:spPr/>
      <dgm:t>
        <a:bodyPr/>
        <a:lstStyle/>
        <a:p>
          <a:pPr rtl="0"/>
          <a:r>
            <a:rPr lang="en-US" sz="1600" dirty="0">
              <a:latin typeface="Avenir Next LT Pro"/>
            </a:rPr>
            <a:t>Racial Disparities in Surgery and Surgical Outcomes</a:t>
          </a:r>
        </a:p>
      </dgm:t>
    </dgm:pt>
    <dgm:pt modelId="{AB9BFD25-B308-40F9-A118-A1A645014498}" type="parTrans" cxnId="{7E55F2D9-53AE-471F-BCCD-76F7B7F9B5E0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DEE0363B-1AB3-422F-A442-2F9497A79A4F}" type="sibTrans" cxnId="{7E55F2D9-53AE-471F-BCCD-76F7B7F9B5E0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21105448-C9D3-4A51-A14B-69CADE2F717B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Racial Disparities in Emergency Medicine</a:t>
          </a:r>
          <a:endParaRPr lang="en-US" sz="1600" dirty="0"/>
        </a:p>
      </dgm:t>
    </dgm:pt>
    <dgm:pt modelId="{6BF3E3BE-7F72-4F49-9A20-D2C71C5674F4}" type="parTrans" cxnId="{4B3528F1-27EC-4596-ABDE-A03ADF5AEAD4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FE7B938F-553B-47B5-8044-958ADB4E40F2}" type="sibTrans" cxnId="{4B3528F1-27EC-4596-ABDE-A03ADF5AEAD4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3634F331-625F-4294-9970-C4D5B3317AE3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Diversity, Equity, and Inclusion (DEI) for Healthcare Practitioners</a:t>
          </a:r>
        </a:p>
      </dgm:t>
    </dgm:pt>
    <dgm:pt modelId="{B03C02F1-09D2-4A56-B08A-82A1A65CCC08}" type="parTrans" cxnId="{A284A633-3D09-4224-878E-ECB7116C2988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0CB4B6B5-EEFA-4EFF-9549-20A7EFB29DD0}" type="sibTrans" cxnId="{A284A633-3D09-4224-878E-ECB7116C2988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BEC3ABA8-861C-44E4-BC68-BA15D1D82F7F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Environmental, Social, and Governance (ESG) Imperative</a:t>
          </a:r>
        </a:p>
      </dgm:t>
    </dgm:pt>
    <dgm:pt modelId="{9B890492-6704-4407-AC87-B2B270F41189}" type="parTrans" cxnId="{7EF65B7D-0C73-491B-98D0-0F5350B78B5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D31C8679-2980-444E-BDC5-2F9CF29631E4}" type="sibTrans" cxnId="{7EF65B7D-0C73-491B-98D0-0F5350B78B5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26DA1776-F686-49DD-9016-00234A5C72F6}">
      <dgm:prSet custT="1"/>
      <dgm:spPr/>
      <dgm:t>
        <a:bodyPr/>
        <a:lstStyle/>
        <a:p>
          <a:r>
            <a:rPr lang="en-US" sz="1600" dirty="0">
              <a:latin typeface="Avenir Next LT Pro"/>
            </a:rPr>
            <a:t>Benefits Plan Design</a:t>
          </a:r>
        </a:p>
      </dgm:t>
    </dgm:pt>
    <dgm:pt modelId="{60C6B49B-3D1D-43D5-8295-5168F809C9B1}" type="parTrans" cxnId="{25520896-0649-4C9B-9724-19DB8BFE83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D3886B3F-0C9B-43AE-9CEA-F33C037D63C0}" type="sibTrans" cxnId="{25520896-0649-4C9B-9724-19DB8BFE838A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D23EFCB2-8E78-4225-802C-417BBF1DD7D8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DEI: Measurement Approaches to Demonstrate Progress and Business Value</a:t>
          </a:r>
        </a:p>
      </dgm:t>
    </dgm:pt>
    <dgm:pt modelId="{B2262E97-5DF6-4D66-84BD-11181E708E20}" type="parTrans" cxnId="{EEC60468-750A-4C53-AB90-8D97562B8ED3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C53322E6-EAEA-4B03-81E7-02CCDAB81701}" type="sibTrans" cxnId="{EEC60468-750A-4C53-AB90-8D97562B8ED3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84DB36C4-E9F4-426D-91FD-9F0A59EF2092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Conclusions</a:t>
          </a:r>
        </a:p>
      </dgm:t>
    </dgm:pt>
    <dgm:pt modelId="{E3F72AA6-0E06-4BEF-98E4-846D5865C2C2}" type="parTrans" cxnId="{B37677F5-8F96-4C7A-BAD4-A9970B9BEF53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3A99714A-35B2-493A-9344-6B540E1162D3}" type="sibTrans" cxnId="{B37677F5-8F96-4C7A-BAD4-A9970B9BEF53}">
      <dgm:prSet/>
      <dgm:spPr/>
      <dgm:t>
        <a:bodyPr/>
        <a:lstStyle/>
        <a:p>
          <a:endParaRPr lang="en-US" sz="1600">
            <a:latin typeface="Avenir Next LT Pro" panose="020B0504020202020204" pitchFamily="34" charset="77"/>
          </a:endParaRPr>
        </a:p>
      </dgm:t>
    </dgm:pt>
    <dgm:pt modelId="{CB5D1042-6458-1D42-A232-2BBFDCFB0037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The Employer Perspective</a:t>
          </a:r>
        </a:p>
      </dgm:t>
    </dgm:pt>
    <dgm:pt modelId="{10858D6D-B354-D148-B142-FC973812E948}" type="parTrans" cxnId="{8111758C-D6BF-E44E-817F-826BF6941A34}">
      <dgm:prSet/>
      <dgm:spPr/>
      <dgm:t>
        <a:bodyPr/>
        <a:lstStyle/>
        <a:p>
          <a:endParaRPr lang="en-US"/>
        </a:p>
      </dgm:t>
    </dgm:pt>
    <dgm:pt modelId="{EB6D0394-963C-8142-ACBA-D52C7BB14E1F}" type="sibTrans" cxnId="{8111758C-D6BF-E44E-817F-826BF6941A34}">
      <dgm:prSet/>
      <dgm:spPr/>
      <dgm:t>
        <a:bodyPr/>
        <a:lstStyle/>
        <a:p>
          <a:endParaRPr lang="en-US"/>
        </a:p>
      </dgm:t>
    </dgm:pt>
    <dgm:pt modelId="{B7F7662D-16F5-4B70-B11A-F2B7D1033C0F}">
      <dgm:prSet phldr="0" custT="1"/>
      <dgm:spPr/>
      <dgm:t>
        <a:bodyPr/>
        <a:lstStyle/>
        <a:p>
          <a:pPr rtl="0"/>
          <a:r>
            <a:rPr lang="en-US" sz="1600" dirty="0">
              <a:latin typeface="Avenir Next LT Pro"/>
            </a:rPr>
            <a:t>Solution: Racial Disparities in Surgery and Surgical Outcomes</a:t>
          </a:r>
        </a:p>
      </dgm:t>
    </dgm:pt>
    <dgm:pt modelId="{BEC4AE4B-D30D-4ECC-BD86-F990197664F2}" type="parTrans" cxnId="{9642D9AF-8EBE-4C95-A03D-78F2520E44A0}">
      <dgm:prSet/>
      <dgm:spPr/>
      <dgm:t>
        <a:bodyPr/>
        <a:lstStyle/>
        <a:p>
          <a:endParaRPr lang="en-US"/>
        </a:p>
      </dgm:t>
    </dgm:pt>
    <dgm:pt modelId="{A3624802-9AB0-4DFD-8533-A9BE6B13EB36}" type="sibTrans" cxnId="{9642D9AF-8EBE-4C95-A03D-78F2520E44A0}">
      <dgm:prSet/>
      <dgm:spPr/>
      <dgm:t>
        <a:bodyPr/>
        <a:lstStyle/>
        <a:p>
          <a:endParaRPr lang="en-US"/>
        </a:p>
      </dgm:t>
    </dgm:pt>
    <dgm:pt modelId="{FDF987F4-D08B-4340-92E2-CED0802D8A5C}">
      <dgm:prSet custT="1"/>
      <dgm:spPr/>
      <dgm:t>
        <a:bodyPr/>
        <a:lstStyle/>
        <a:p>
          <a:r>
            <a:rPr lang="en-US" sz="1600" dirty="0">
              <a:latin typeface="Avenir Next LT Pro" panose="020B0504020202020204" pitchFamily="34" charset="77"/>
            </a:rPr>
            <a:t>Health Equity and Pharmacy Benefit Managers (PBMs)</a:t>
          </a:r>
        </a:p>
      </dgm:t>
    </dgm:pt>
    <dgm:pt modelId="{99C28E39-D87C-2D4C-9995-7706243155E3}" type="parTrans" cxnId="{89EB545F-14A3-7842-8E74-07CD1278717B}">
      <dgm:prSet/>
      <dgm:spPr/>
      <dgm:t>
        <a:bodyPr/>
        <a:lstStyle/>
        <a:p>
          <a:endParaRPr lang="en-US"/>
        </a:p>
      </dgm:t>
    </dgm:pt>
    <dgm:pt modelId="{19C4A896-0F5F-3B46-B590-6A5A1A8E88B7}" type="sibTrans" cxnId="{89EB545F-14A3-7842-8E74-07CD1278717B}">
      <dgm:prSet/>
      <dgm:spPr/>
      <dgm:t>
        <a:bodyPr/>
        <a:lstStyle/>
        <a:p>
          <a:endParaRPr lang="en-US"/>
        </a:p>
      </dgm:t>
    </dgm:pt>
    <dgm:pt modelId="{020D6747-59E9-794D-9D1A-21ECC3B60948}" type="pres">
      <dgm:prSet presAssocID="{44D9AF5A-3FE1-415D-AD0B-2F3D83494A13}" presName="vert0" presStyleCnt="0">
        <dgm:presLayoutVars>
          <dgm:dir/>
          <dgm:animOne val="branch"/>
          <dgm:animLvl val="lvl"/>
        </dgm:presLayoutVars>
      </dgm:prSet>
      <dgm:spPr/>
    </dgm:pt>
    <dgm:pt modelId="{A73CD2F0-DB6F-5941-B51B-06210E117E62}" type="pres">
      <dgm:prSet presAssocID="{95F1125F-A481-462E-A85C-5EC824CB8C98}" presName="thickLine" presStyleLbl="alignNode1" presStyleIdx="0" presStyleCnt="20"/>
      <dgm:spPr/>
    </dgm:pt>
    <dgm:pt modelId="{CFC526FB-3DC3-AC4F-BFE2-C15E25AA1E79}" type="pres">
      <dgm:prSet presAssocID="{95F1125F-A481-462E-A85C-5EC824CB8C98}" presName="horz1" presStyleCnt="0"/>
      <dgm:spPr/>
    </dgm:pt>
    <dgm:pt modelId="{DB4FE24B-201D-0048-B957-BA7846C53D29}" type="pres">
      <dgm:prSet presAssocID="{95F1125F-A481-462E-A85C-5EC824CB8C98}" presName="tx1" presStyleLbl="revTx" presStyleIdx="0" presStyleCnt="20"/>
      <dgm:spPr/>
    </dgm:pt>
    <dgm:pt modelId="{C63C7782-51DC-7A41-B547-D959A6FBE74E}" type="pres">
      <dgm:prSet presAssocID="{95F1125F-A481-462E-A85C-5EC824CB8C98}" presName="vert1" presStyleCnt="0"/>
      <dgm:spPr/>
    </dgm:pt>
    <dgm:pt modelId="{9E632ACD-7757-0946-9CA3-AEC3ED6F31D4}" type="pres">
      <dgm:prSet presAssocID="{4DF1C235-9D84-4F7E-9AB1-5A09C2587568}" presName="thickLine" presStyleLbl="alignNode1" presStyleIdx="1" presStyleCnt="20"/>
      <dgm:spPr/>
    </dgm:pt>
    <dgm:pt modelId="{6F5683BC-DA37-9D40-86DB-D8F687C34B8D}" type="pres">
      <dgm:prSet presAssocID="{4DF1C235-9D84-4F7E-9AB1-5A09C2587568}" presName="horz1" presStyleCnt="0"/>
      <dgm:spPr/>
    </dgm:pt>
    <dgm:pt modelId="{DE51BAF5-04ED-3348-A7AC-2B111E92D0F0}" type="pres">
      <dgm:prSet presAssocID="{4DF1C235-9D84-4F7E-9AB1-5A09C2587568}" presName="tx1" presStyleLbl="revTx" presStyleIdx="1" presStyleCnt="20"/>
      <dgm:spPr/>
    </dgm:pt>
    <dgm:pt modelId="{EFD24EFC-78C9-924F-84F4-50AA30574CF3}" type="pres">
      <dgm:prSet presAssocID="{4DF1C235-9D84-4F7E-9AB1-5A09C2587568}" presName="vert1" presStyleCnt="0"/>
      <dgm:spPr/>
    </dgm:pt>
    <dgm:pt modelId="{1B4E6D3D-65D7-AE4E-B0AA-EF5CF0C412B4}" type="pres">
      <dgm:prSet presAssocID="{AB90FC6B-A7C6-4D49-B69B-459A41F63F19}" presName="thickLine" presStyleLbl="alignNode1" presStyleIdx="2" presStyleCnt="20"/>
      <dgm:spPr/>
    </dgm:pt>
    <dgm:pt modelId="{8BFD7375-822D-0C4C-88E8-86C88C98E66C}" type="pres">
      <dgm:prSet presAssocID="{AB90FC6B-A7C6-4D49-B69B-459A41F63F19}" presName="horz1" presStyleCnt="0"/>
      <dgm:spPr/>
    </dgm:pt>
    <dgm:pt modelId="{79CC3652-AB89-914E-A09D-0B38EEB94EB2}" type="pres">
      <dgm:prSet presAssocID="{AB90FC6B-A7C6-4D49-B69B-459A41F63F19}" presName="tx1" presStyleLbl="revTx" presStyleIdx="2" presStyleCnt="20"/>
      <dgm:spPr/>
    </dgm:pt>
    <dgm:pt modelId="{DA15FA7D-6EBC-0C47-B72C-52D1C9883260}" type="pres">
      <dgm:prSet presAssocID="{AB90FC6B-A7C6-4D49-B69B-459A41F63F19}" presName="vert1" presStyleCnt="0"/>
      <dgm:spPr/>
    </dgm:pt>
    <dgm:pt modelId="{9FF42EB8-6DA9-D849-83F5-6814E55522D1}" type="pres">
      <dgm:prSet presAssocID="{C6CAEBFC-5C29-4F1D-B0F3-7ADDCA44DAB6}" presName="thickLine" presStyleLbl="alignNode1" presStyleIdx="3" presStyleCnt="20"/>
      <dgm:spPr/>
    </dgm:pt>
    <dgm:pt modelId="{37280BF9-A694-794B-871F-235CD0DCB50B}" type="pres">
      <dgm:prSet presAssocID="{C6CAEBFC-5C29-4F1D-B0F3-7ADDCA44DAB6}" presName="horz1" presStyleCnt="0"/>
      <dgm:spPr/>
    </dgm:pt>
    <dgm:pt modelId="{C36E0664-1563-2549-8C87-10CED79F40F7}" type="pres">
      <dgm:prSet presAssocID="{C6CAEBFC-5C29-4F1D-B0F3-7ADDCA44DAB6}" presName="tx1" presStyleLbl="revTx" presStyleIdx="3" presStyleCnt="20"/>
      <dgm:spPr/>
    </dgm:pt>
    <dgm:pt modelId="{00A63792-22A0-4A4E-981A-56714E84A9FD}" type="pres">
      <dgm:prSet presAssocID="{C6CAEBFC-5C29-4F1D-B0F3-7ADDCA44DAB6}" presName="vert1" presStyleCnt="0"/>
      <dgm:spPr/>
    </dgm:pt>
    <dgm:pt modelId="{089DE276-2C54-FD41-B59A-DEB7655CBE32}" type="pres">
      <dgm:prSet presAssocID="{A031A259-B5A1-4456-A934-79124E235064}" presName="thickLine" presStyleLbl="alignNode1" presStyleIdx="4" presStyleCnt="20"/>
      <dgm:spPr/>
    </dgm:pt>
    <dgm:pt modelId="{799BC6BF-6116-5B47-9634-0DEF2152FE50}" type="pres">
      <dgm:prSet presAssocID="{A031A259-B5A1-4456-A934-79124E235064}" presName="horz1" presStyleCnt="0"/>
      <dgm:spPr/>
    </dgm:pt>
    <dgm:pt modelId="{0A8CB357-F134-5041-87A4-13A55CD2CA8C}" type="pres">
      <dgm:prSet presAssocID="{A031A259-B5A1-4456-A934-79124E235064}" presName="tx1" presStyleLbl="revTx" presStyleIdx="4" presStyleCnt="20"/>
      <dgm:spPr/>
    </dgm:pt>
    <dgm:pt modelId="{55AAE889-7360-E949-9CBD-58B91C5031C7}" type="pres">
      <dgm:prSet presAssocID="{A031A259-B5A1-4456-A934-79124E235064}" presName="vert1" presStyleCnt="0"/>
      <dgm:spPr/>
    </dgm:pt>
    <dgm:pt modelId="{6EE7C86E-2536-414E-B0BA-4249BDED97BB}" type="pres">
      <dgm:prSet presAssocID="{633F142B-9E22-4AAB-A35E-664A60F37CC7}" presName="thickLine" presStyleLbl="alignNode1" presStyleIdx="5" presStyleCnt="20"/>
      <dgm:spPr/>
    </dgm:pt>
    <dgm:pt modelId="{17309871-66B4-A843-A1C5-0CCC44FEDC14}" type="pres">
      <dgm:prSet presAssocID="{633F142B-9E22-4AAB-A35E-664A60F37CC7}" presName="horz1" presStyleCnt="0"/>
      <dgm:spPr/>
    </dgm:pt>
    <dgm:pt modelId="{E4C8868D-58A9-D349-9361-62527B3B525B}" type="pres">
      <dgm:prSet presAssocID="{633F142B-9E22-4AAB-A35E-664A60F37CC7}" presName="tx1" presStyleLbl="revTx" presStyleIdx="5" presStyleCnt="20"/>
      <dgm:spPr/>
    </dgm:pt>
    <dgm:pt modelId="{01827158-6CE5-6747-97EC-7D6560A07510}" type="pres">
      <dgm:prSet presAssocID="{633F142B-9E22-4AAB-A35E-664A60F37CC7}" presName="vert1" presStyleCnt="0"/>
      <dgm:spPr/>
    </dgm:pt>
    <dgm:pt modelId="{3241F880-2EB5-2D4F-8328-37BC598933D0}" type="pres">
      <dgm:prSet presAssocID="{02F3F5F6-4E33-4BD5-B693-8A9940E507FA}" presName="thickLine" presStyleLbl="alignNode1" presStyleIdx="6" presStyleCnt="20"/>
      <dgm:spPr/>
    </dgm:pt>
    <dgm:pt modelId="{FF761B74-1D31-8648-9407-3761432217FC}" type="pres">
      <dgm:prSet presAssocID="{02F3F5F6-4E33-4BD5-B693-8A9940E507FA}" presName="horz1" presStyleCnt="0"/>
      <dgm:spPr/>
    </dgm:pt>
    <dgm:pt modelId="{336D0492-E896-3448-B9B8-0B3442899F06}" type="pres">
      <dgm:prSet presAssocID="{02F3F5F6-4E33-4BD5-B693-8A9940E507FA}" presName="tx1" presStyleLbl="revTx" presStyleIdx="6" presStyleCnt="20"/>
      <dgm:spPr/>
    </dgm:pt>
    <dgm:pt modelId="{E1C434E1-016F-6D4E-8A87-5AC289BEB703}" type="pres">
      <dgm:prSet presAssocID="{02F3F5F6-4E33-4BD5-B693-8A9940E507FA}" presName="vert1" presStyleCnt="0"/>
      <dgm:spPr/>
    </dgm:pt>
    <dgm:pt modelId="{66F68981-9735-9041-A429-8ED896FC022E}" type="pres">
      <dgm:prSet presAssocID="{79C26B0F-8B9A-491F-A0AC-CCFDD35BC973}" presName="thickLine" presStyleLbl="alignNode1" presStyleIdx="7" presStyleCnt="20"/>
      <dgm:spPr/>
    </dgm:pt>
    <dgm:pt modelId="{0ACA8160-3172-0645-82BE-8BBD3EFE6539}" type="pres">
      <dgm:prSet presAssocID="{79C26B0F-8B9A-491F-A0AC-CCFDD35BC973}" presName="horz1" presStyleCnt="0"/>
      <dgm:spPr/>
    </dgm:pt>
    <dgm:pt modelId="{06448C8A-A73F-FB4B-B01B-0C0A3153F7B3}" type="pres">
      <dgm:prSet presAssocID="{79C26B0F-8B9A-491F-A0AC-CCFDD35BC973}" presName="tx1" presStyleLbl="revTx" presStyleIdx="7" presStyleCnt="20"/>
      <dgm:spPr/>
    </dgm:pt>
    <dgm:pt modelId="{EF06E09B-B126-8849-A6D4-7BE1CBA68556}" type="pres">
      <dgm:prSet presAssocID="{79C26B0F-8B9A-491F-A0AC-CCFDD35BC973}" presName="vert1" presStyleCnt="0"/>
      <dgm:spPr/>
    </dgm:pt>
    <dgm:pt modelId="{9F790668-0FB8-F040-8830-A899DD4F7BF1}" type="pres">
      <dgm:prSet presAssocID="{B9666DF5-F301-4946-A731-B76AC062BD97}" presName="thickLine" presStyleLbl="alignNode1" presStyleIdx="8" presStyleCnt="20"/>
      <dgm:spPr/>
    </dgm:pt>
    <dgm:pt modelId="{A605D23D-320C-C54B-B624-D9389FC4E8A0}" type="pres">
      <dgm:prSet presAssocID="{B9666DF5-F301-4946-A731-B76AC062BD97}" presName="horz1" presStyleCnt="0"/>
      <dgm:spPr/>
    </dgm:pt>
    <dgm:pt modelId="{F3DBAE3F-1BBF-DE47-811C-9FE44B7E2A2D}" type="pres">
      <dgm:prSet presAssocID="{B9666DF5-F301-4946-A731-B76AC062BD97}" presName="tx1" presStyleLbl="revTx" presStyleIdx="8" presStyleCnt="20"/>
      <dgm:spPr/>
    </dgm:pt>
    <dgm:pt modelId="{0751D08B-D37C-D145-BADF-B0DD036B26BE}" type="pres">
      <dgm:prSet presAssocID="{B9666DF5-F301-4946-A731-B76AC062BD97}" presName="vert1" presStyleCnt="0"/>
      <dgm:spPr/>
    </dgm:pt>
    <dgm:pt modelId="{FB79CBD4-5AC9-594F-94E3-1F6C0114F144}" type="pres">
      <dgm:prSet presAssocID="{5C568241-09D0-4ED9-AC81-F92365ADBBF0}" presName="thickLine" presStyleLbl="alignNode1" presStyleIdx="9" presStyleCnt="20"/>
      <dgm:spPr/>
    </dgm:pt>
    <dgm:pt modelId="{6BCA582B-3E30-8844-9A3B-279C024F1E4B}" type="pres">
      <dgm:prSet presAssocID="{5C568241-09D0-4ED9-AC81-F92365ADBBF0}" presName="horz1" presStyleCnt="0"/>
      <dgm:spPr/>
    </dgm:pt>
    <dgm:pt modelId="{7D1CC378-6805-7241-A648-0BB03B9C6D7A}" type="pres">
      <dgm:prSet presAssocID="{5C568241-09D0-4ED9-AC81-F92365ADBBF0}" presName="tx1" presStyleLbl="revTx" presStyleIdx="9" presStyleCnt="20"/>
      <dgm:spPr/>
    </dgm:pt>
    <dgm:pt modelId="{A30A939C-E863-6B43-AE67-435388E065D7}" type="pres">
      <dgm:prSet presAssocID="{5C568241-09D0-4ED9-AC81-F92365ADBBF0}" presName="vert1" presStyleCnt="0"/>
      <dgm:spPr/>
    </dgm:pt>
    <dgm:pt modelId="{13EAFE0B-E30D-4645-BDBF-47BB1E1C3093}" type="pres">
      <dgm:prSet presAssocID="{83DFBF6C-AD0F-48EA-8DA2-3131D12CB21E}" presName="thickLine" presStyleLbl="alignNode1" presStyleIdx="10" presStyleCnt="20"/>
      <dgm:spPr/>
    </dgm:pt>
    <dgm:pt modelId="{B57B25C8-1275-D249-95C7-128E85CF101F}" type="pres">
      <dgm:prSet presAssocID="{83DFBF6C-AD0F-48EA-8DA2-3131D12CB21E}" presName="horz1" presStyleCnt="0"/>
      <dgm:spPr/>
    </dgm:pt>
    <dgm:pt modelId="{A8337316-182B-CC41-BBFE-E4DE0FF5E223}" type="pres">
      <dgm:prSet presAssocID="{83DFBF6C-AD0F-48EA-8DA2-3131D12CB21E}" presName="tx1" presStyleLbl="revTx" presStyleIdx="10" presStyleCnt="20"/>
      <dgm:spPr/>
    </dgm:pt>
    <dgm:pt modelId="{13E57ABE-18DE-DC4F-8EE1-E965DEAC6DFD}" type="pres">
      <dgm:prSet presAssocID="{83DFBF6C-AD0F-48EA-8DA2-3131D12CB21E}" presName="vert1" presStyleCnt="0"/>
      <dgm:spPr/>
    </dgm:pt>
    <dgm:pt modelId="{C8FE4889-02A9-4274-B85C-0D52B90C2D77}" type="pres">
      <dgm:prSet presAssocID="{B7F7662D-16F5-4B70-B11A-F2B7D1033C0F}" presName="thickLine" presStyleLbl="alignNode1" presStyleIdx="11" presStyleCnt="20" custLinFactNeighborY="16131"/>
      <dgm:spPr/>
    </dgm:pt>
    <dgm:pt modelId="{BA6D8FCB-BA00-406C-8CDF-64CE25E733F3}" type="pres">
      <dgm:prSet presAssocID="{B7F7662D-16F5-4B70-B11A-F2B7D1033C0F}" presName="horz1" presStyleCnt="0"/>
      <dgm:spPr/>
    </dgm:pt>
    <dgm:pt modelId="{8EBA5317-E76E-497D-955A-D3483F67B27C}" type="pres">
      <dgm:prSet presAssocID="{B7F7662D-16F5-4B70-B11A-F2B7D1033C0F}" presName="tx1" presStyleLbl="revTx" presStyleIdx="11" presStyleCnt="20"/>
      <dgm:spPr/>
    </dgm:pt>
    <dgm:pt modelId="{102573F9-A759-40D6-850F-7D138107BDD4}" type="pres">
      <dgm:prSet presAssocID="{B7F7662D-16F5-4B70-B11A-F2B7D1033C0F}" presName="vert1" presStyleCnt="0"/>
      <dgm:spPr/>
    </dgm:pt>
    <dgm:pt modelId="{F51F1AA9-EC06-9E4B-BD4C-7AC5D7195F12}" type="pres">
      <dgm:prSet presAssocID="{FDF987F4-D08B-4340-92E2-CED0802D8A5C}" presName="thickLine" presStyleLbl="alignNode1" presStyleIdx="12" presStyleCnt="20"/>
      <dgm:spPr/>
    </dgm:pt>
    <dgm:pt modelId="{F25B056A-8992-624F-B194-E4D19F6BCF21}" type="pres">
      <dgm:prSet presAssocID="{FDF987F4-D08B-4340-92E2-CED0802D8A5C}" presName="horz1" presStyleCnt="0"/>
      <dgm:spPr/>
    </dgm:pt>
    <dgm:pt modelId="{849C1736-45A8-E94D-9977-A4A7C3807718}" type="pres">
      <dgm:prSet presAssocID="{FDF987F4-D08B-4340-92E2-CED0802D8A5C}" presName="tx1" presStyleLbl="revTx" presStyleIdx="12" presStyleCnt="20"/>
      <dgm:spPr/>
    </dgm:pt>
    <dgm:pt modelId="{9888E3C6-83D5-5D42-95F3-3839EA56010C}" type="pres">
      <dgm:prSet presAssocID="{FDF987F4-D08B-4340-92E2-CED0802D8A5C}" presName="vert1" presStyleCnt="0"/>
      <dgm:spPr/>
    </dgm:pt>
    <dgm:pt modelId="{46D56F47-2CB8-494C-BB75-0FE20FFF819B}" type="pres">
      <dgm:prSet presAssocID="{21105448-C9D3-4A51-A14B-69CADE2F717B}" presName="thickLine" presStyleLbl="alignNode1" presStyleIdx="13" presStyleCnt="20"/>
      <dgm:spPr/>
    </dgm:pt>
    <dgm:pt modelId="{702A2755-4DAD-C441-B88F-33504EFC01FF}" type="pres">
      <dgm:prSet presAssocID="{21105448-C9D3-4A51-A14B-69CADE2F717B}" presName="horz1" presStyleCnt="0"/>
      <dgm:spPr/>
    </dgm:pt>
    <dgm:pt modelId="{D42AEAFA-D6DA-2245-B6E5-7DD376CF2A63}" type="pres">
      <dgm:prSet presAssocID="{21105448-C9D3-4A51-A14B-69CADE2F717B}" presName="tx1" presStyleLbl="revTx" presStyleIdx="13" presStyleCnt="20"/>
      <dgm:spPr/>
    </dgm:pt>
    <dgm:pt modelId="{E9E0587A-7E35-584D-B240-5B2C4A290A26}" type="pres">
      <dgm:prSet presAssocID="{21105448-C9D3-4A51-A14B-69CADE2F717B}" presName="vert1" presStyleCnt="0"/>
      <dgm:spPr/>
    </dgm:pt>
    <dgm:pt modelId="{F068DA84-4BF9-8B43-BA12-798B4D544A82}" type="pres">
      <dgm:prSet presAssocID="{3634F331-625F-4294-9970-C4D5B3317AE3}" presName="thickLine" presStyleLbl="alignNode1" presStyleIdx="14" presStyleCnt="20"/>
      <dgm:spPr/>
    </dgm:pt>
    <dgm:pt modelId="{49A61053-6513-4D40-8F8C-DCE27E7CAA03}" type="pres">
      <dgm:prSet presAssocID="{3634F331-625F-4294-9970-C4D5B3317AE3}" presName="horz1" presStyleCnt="0"/>
      <dgm:spPr/>
    </dgm:pt>
    <dgm:pt modelId="{A3AED4FC-412A-8F43-9BD6-25E71FA9C380}" type="pres">
      <dgm:prSet presAssocID="{3634F331-625F-4294-9970-C4D5B3317AE3}" presName="tx1" presStyleLbl="revTx" presStyleIdx="14" presStyleCnt="20"/>
      <dgm:spPr/>
    </dgm:pt>
    <dgm:pt modelId="{41DDE290-F186-314E-AFBE-C08991BD1BFE}" type="pres">
      <dgm:prSet presAssocID="{3634F331-625F-4294-9970-C4D5B3317AE3}" presName="vert1" presStyleCnt="0"/>
      <dgm:spPr/>
    </dgm:pt>
    <dgm:pt modelId="{56713B24-E11F-9842-9908-8C768A058064}" type="pres">
      <dgm:prSet presAssocID="{CB5D1042-6458-1D42-A232-2BBFDCFB0037}" presName="thickLine" presStyleLbl="alignNode1" presStyleIdx="15" presStyleCnt="20"/>
      <dgm:spPr/>
    </dgm:pt>
    <dgm:pt modelId="{5E24350E-93D2-6F43-8D05-0F73A7CD296E}" type="pres">
      <dgm:prSet presAssocID="{CB5D1042-6458-1D42-A232-2BBFDCFB0037}" presName="horz1" presStyleCnt="0"/>
      <dgm:spPr/>
    </dgm:pt>
    <dgm:pt modelId="{70FFEF98-8844-5E44-8F07-F19A98BD5C56}" type="pres">
      <dgm:prSet presAssocID="{CB5D1042-6458-1D42-A232-2BBFDCFB0037}" presName="tx1" presStyleLbl="revTx" presStyleIdx="15" presStyleCnt="20"/>
      <dgm:spPr/>
    </dgm:pt>
    <dgm:pt modelId="{2E8D833D-3967-F44F-A9AC-A65000FAA4A9}" type="pres">
      <dgm:prSet presAssocID="{CB5D1042-6458-1D42-A232-2BBFDCFB0037}" presName="vert1" presStyleCnt="0"/>
      <dgm:spPr/>
    </dgm:pt>
    <dgm:pt modelId="{98F5C224-BE2D-7B4A-8FBF-F601E0922CD1}" type="pres">
      <dgm:prSet presAssocID="{BEC3ABA8-861C-44E4-BC68-BA15D1D82F7F}" presName="thickLine" presStyleLbl="alignNode1" presStyleIdx="16" presStyleCnt="20"/>
      <dgm:spPr/>
    </dgm:pt>
    <dgm:pt modelId="{7F758B4B-4038-5F49-B056-BD4C8F21C1CD}" type="pres">
      <dgm:prSet presAssocID="{BEC3ABA8-861C-44E4-BC68-BA15D1D82F7F}" presName="horz1" presStyleCnt="0"/>
      <dgm:spPr/>
    </dgm:pt>
    <dgm:pt modelId="{6AE5E127-437A-5548-AA5D-EE351CBABD49}" type="pres">
      <dgm:prSet presAssocID="{BEC3ABA8-861C-44E4-BC68-BA15D1D82F7F}" presName="tx1" presStyleLbl="revTx" presStyleIdx="16" presStyleCnt="20"/>
      <dgm:spPr/>
    </dgm:pt>
    <dgm:pt modelId="{35341B57-905C-E44A-AA74-BBB80FF5BA8C}" type="pres">
      <dgm:prSet presAssocID="{BEC3ABA8-861C-44E4-BC68-BA15D1D82F7F}" presName="vert1" presStyleCnt="0"/>
      <dgm:spPr/>
    </dgm:pt>
    <dgm:pt modelId="{40C26DA7-BE49-5743-A0E8-7093BF4965C0}" type="pres">
      <dgm:prSet presAssocID="{26DA1776-F686-49DD-9016-00234A5C72F6}" presName="thickLine" presStyleLbl="alignNode1" presStyleIdx="17" presStyleCnt="20"/>
      <dgm:spPr/>
    </dgm:pt>
    <dgm:pt modelId="{95B2462D-DFAD-764F-9A0A-B76271B603D9}" type="pres">
      <dgm:prSet presAssocID="{26DA1776-F686-49DD-9016-00234A5C72F6}" presName="horz1" presStyleCnt="0"/>
      <dgm:spPr/>
    </dgm:pt>
    <dgm:pt modelId="{61A32F6C-4B24-9442-94B0-5FF78A477684}" type="pres">
      <dgm:prSet presAssocID="{26DA1776-F686-49DD-9016-00234A5C72F6}" presName="tx1" presStyleLbl="revTx" presStyleIdx="17" presStyleCnt="20"/>
      <dgm:spPr/>
    </dgm:pt>
    <dgm:pt modelId="{949B608E-0CB0-5D49-BEC9-F169F9BF197C}" type="pres">
      <dgm:prSet presAssocID="{26DA1776-F686-49DD-9016-00234A5C72F6}" presName="vert1" presStyleCnt="0"/>
      <dgm:spPr/>
    </dgm:pt>
    <dgm:pt modelId="{A01F3110-1DD3-2A40-8983-D2080687DA1F}" type="pres">
      <dgm:prSet presAssocID="{D23EFCB2-8E78-4225-802C-417BBF1DD7D8}" presName="thickLine" presStyleLbl="alignNode1" presStyleIdx="18" presStyleCnt="20"/>
      <dgm:spPr/>
    </dgm:pt>
    <dgm:pt modelId="{2C52D9B7-A222-024C-81E3-37F47A9AF400}" type="pres">
      <dgm:prSet presAssocID="{D23EFCB2-8E78-4225-802C-417BBF1DD7D8}" presName="horz1" presStyleCnt="0"/>
      <dgm:spPr/>
    </dgm:pt>
    <dgm:pt modelId="{619CEBB0-83E6-2E41-BD31-9544068FF9C5}" type="pres">
      <dgm:prSet presAssocID="{D23EFCB2-8E78-4225-802C-417BBF1DD7D8}" presName="tx1" presStyleLbl="revTx" presStyleIdx="18" presStyleCnt="20"/>
      <dgm:spPr/>
    </dgm:pt>
    <dgm:pt modelId="{5E5580F5-7E78-7D4D-84A7-FFF957BE1042}" type="pres">
      <dgm:prSet presAssocID="{D23EFCB2-8E78-4225-802C-417BBF1DD7D8}" presName="vert1" presStyleCnt="0"/>
      <dgm:spPr/>
    </dgm:pt>
    <dgm:pt modelId="{C72949F5-8AD7-4B4D-95C8-555E82468471}" type="pres">
      <dgm:prSet presAssocID="{84DB36C4-E9F4-426D-91FD-9F0A59EF2092}" presName="thickLine" presStyleLbl="alignNode1" presStyleIdx="19" presStyleCnt="20"/>
      <dgm:spPr/>
    </dgm:pt>
    <dgm:pt modelId="{FD647FCC-A732-8042-BA8D-276C1DCFB77D}" type="pres">
      <dgm:prSet presAssocID="{84DB36C4-E9F4-426D-91FD-9F0A59EF2092}" presName="horz1" presStyleCnt="0"/>
      <dgm:spPr/>
    </dgm:pt>
    <dgm:pt modelId="{CCEB662C-A854-8A4C-942D-6DE7810FACD0}" type="pres">
      <dgm:prSet presAssocID="{84DB36C4-E9F4-426D-91FD-9F0A59EF2092}" presName="tx1" presStyleLbl="revTx" presStyleIdx="19" presStyleCnt="20"/>
      <dgm:spPr/>
    </dgm:pt>
    <dgm:pt modelId="{5BFFBE29-F257-4949-A709-5A7965E49935}" type="pres">
      <dgm:prSet presAssocID="{84DB36C4-E9F4-426D-91FD-9F0A59EF2092}" presName="vert1" presStyleCnt="0"/>
      <dgm:spPr/>
    </dgm:pt>
  </dgm:ptLst>
  <dgm:cxnLst>
    <dgm:cxn modelId="{EADCBB03-2667-411D-9354-C2594FF02F1D}" srcId="{44D9AF5A-3FE1-415D-AD0B-2F3D83494A13}" destId="{79C26B0F-8B9A-491F-A0AC-CCFDD35BC973}" srcOrd="7" destOrd="0" parTransId="{4D64A0E6-8823-4BCF-8375-560B53BE9A38}" sibTransId="{A8C0DA31-D1A8-4231-A56F-3424A090FE94}"/>
    <dgm:cxn modelId="{37268F0A-80BD-4E4F-8BE1-443BF4761315}" type="presOf" srcId="{D23EFCB2-8E78-4225-802C-417BBF1DD7D8}" destId="{619CEBB0-83E6-2E41-BD31-9544068FF9C5}" srcOrd="0" destOrd="0" presId="urn:microsoft.com/office/officeart/2008/layout/LinedList"/>
    <dgm:cxn modelId="{DC64660C-828C-4EEF-A117-BD16B6275C28}" srcId="{44D9AF5A-3FE1-415D-AD0B-2F3D83494A13}" destId="{4DF1C235-9D84-4F7E-9AB1-5A09C2587568}" srcOrd="1" destOrd="0" parTransId="{303BA1C8-C85A-4904-AF21-A5BC7E744ED9}" sibTransId="{ECFFEA67-0B86-4B1E-B1EC-1081D9EAA025}"/>
    <dgm:cxn modelId="{C4E07C12-A038-49EC-B94B-DB9C8E65F137}" type="presOf" srcId="{CB5D1042-6458-1D42-A232-2BBFDCFB0037}" destId="{70FFEF98-8844-5E44-8F07-F19A98BD5C56}" srcOrd="0" destOrd="0" presId="urn:microsoft.com/office/officeart/2008/layout/LinedList"/>
    <dgm:cxn modelId="{13991123-A75A-45C5-9079-6EB51DBD5A5D}" type="presOf" srcId="{4DF1C235-9D84-4F7E-9AB1-5A09C2587568}" destId="{DE51BAF5-04ED-3348-A7AC-2B111E92D0F0}" srcOrd="0" destOrd="0" presId="urn:microsoft.com/office/officeart/2008/layout/LinedList"/>
    <dgm:cxn modelId="{A8E62224-6C2E-4432-A196-1D599945E663}" type="presOf" srcId="{3634F331-625F-4294-9970-C4D5B3317AE3}" destId="{A3AED4FC-412A-8F43-9BD6-25E71FA9C380}" srcOrd="0" destOrd="0" presId="urn:microsoft.com/office/officeart/2008/layout/LinedList"/>
    <dgm:cxn modelId="{3D4E4524-8A43-41AF-B5B1-BC85D578318A}" srcId="{44D9AF5A-3FE1-415D-AD0B-2F3D83494A13}" destId="{A031A259-B5A1-4456-A934-79124E235064}" srcOrd="4" destOrd="0" parTransId="{ACD5C760-1C12-49EB-90FB-C3327C303DF2}" sibTransId="{91A9285B-30A6-447F-AEA1-67E58B9789B8}"/>
    <dgm:cxn modelId="{CA8D5229-3079-4439-9947-B2C394F90EE0}" type="presOf" srcId="{02F3F5F6-4E33-4BD5-B693-8A9940E507FA}" destId="{336D0492-E896-3448-B9B8-0B3442899F06}" srcOrd="0" destOrd="0" presId="urn:microsoft.com/office/officeart/2008/layout/LinedList"/>
    <dgm:cxn modelId="{A284A633-3D09-4224-878E-ECB7116C2988}" srcId="{44D9AF5A-3FE1-415D-AD0B-2F3D83494A13}" destId="{3634F331-625F-4294-9970-C4D5B3317AE3}" srcOrd="14" destOrd="0" parTransId="{B03C02F1-09D2-4A56-B08A-82A1A65CCC08}" sibTransId="{0CB4B6B5-EEFA-4EFF-9549-20A7EFB29DD0}"/>
    <dgm:cxn modelId="{B8446F35-0B99-674F-8A2F-0B3FC186C48F}" type="presOf" srcId="{FDF987F4-D08B-4340-92E2-CED0802D8A5C}" destId="{849C1736-45A8-E94D-9977-A4A7C3807718}" srcOrd="0" destOrd="0" presId="urn:microsoft.com/office/officeart/2008/layout/LinedList"/>
    <dgm:cxn modelId="{1FA4135F-86BA-4DCB-B91C-2C3643287A6D}" srcId="{44D9AF5A-3FE1-415D-AD0B-2F3D83494A13}" destId="{633F142B-9E22-4AAB-A35E-664A60F37CC7}" srcOrd="5" destOrd="0" parTransId="{E9E83C26-6291-49A0-933D-0176C9CFCFBB}" sibTransId="{0AC444B5-F97E-402D-A5D2-696D4A89B0B0}"/>
    <dgm:cxn modelId="{89EB545F-14A3-7842-8E74-07CD1278717B}" srcId="{44D9AF5A-3FE1-415D-AD0B-2F3D83494A13}" destId="{FDF987F4-D08B-4340-92E2-CED0802D8A5C}" srcOrd="12" destOrd="0" parTransId="{99C28E39-D87C-2D4C-9995-7706243155E3}" sibTransId="{19C4A896-0F5F-3B46-B590-6A5A1A8E88B7}"/>
    <dgm:cxn modelId="{77833A47-B806-4899-A088-D57E73F21E69}" srcId="{44D9AF5A-3FE1-415D-AD0B-2F3D83494A13}" destId="{02F3F5F6-4E33-4BD5-B693-8A9940E507FA}" srcOrd="6" destOrd="0" parTransId="{8110DC91-F2D5-4E64-9BF9-29F2467F2766}" sibTransId="{BD200CA0-18B8-43D0-BCA7-CD87FC94072A}"/>
    <dgm:cxn modelId="{44216067-A9D3-4C25-AD9D-EC9833557C74}" type="presOf" srcId="{83DFBF6C-AD0F-48EA-8DA2-3131D12CB21E}" destId="{A8337316-182B-CC41-BBFE-E4DE0FF5E223}" srcOrd="0" destOrd="0" presId="urn:microsoft.com/office/officeart/2008/layout/LinedList"/>
    <dgm:cxn modelId="{EEC60468-750A-4C53-AB90-8D97562B8ED3}" srcId="{44D9AF5A-3FE1-415D-AD0B-2F3D83494A13}" destId="{D23EFCB2-8E78-4225-802C-417BBF1DD7D8}" srcOrd="18" destOrd="0" parTransId="{B2262E97-5DF6-4D66-84BD-11181E708E20}" sibTransId="{C53322E6-EAEA-4B03-81E7-02CCDAB81701}"/>
    <dgm:cxn modelId="{3290544C-CE85-4A25-AB4C-D6A8BA3C5B5C}" srcId="{44D9AF5A-3FE1-415D-AD0B-2F3D83494A13}" destId="{C6CAEBFC-5C29-4F1D-B0F3-7ADDCA44DAB6}" srcOrd="3" destOrd="0" parTransId="{4DC4E0D0-07C8-44EE-A7B2-65F9E620EDFA}" sibTransId="{8F3312E2-E16F-4956-A7F6-37A8C9DF75DB}"/>
    <dgm:cxn modelId="{33B5DD79-560B-4393-AFF0-C935379D112E}" type="presOf" srcId="{26DA1776-F686-49DD-9016-00234A5C72F6}" destId="{61A32F6C-4B24-9442-94B0-5FF78A477684}" srcOrd="0" destOrd="0" presId="urn:microsoft.com/office/officeart/2008/layout/LinedList"/>
    <dgm:cxn modelId="{7EF65B7D-0C73-491B-98D0-0F5350B78B5A}" srcId="{44D9AF5A-3FE1-415D-AD0B-2F3D83494A13}" destId="{BEC3ABA8-861C-44E4-BC68-BA15D1D82F7F}" srcOrd="16" destOrd="0" parTransId="{9B890492-6704-4407-AC87-B2B270F41189}" sibTransId="{D31C8679-2980-444E-BDC5-2F9CF29631E4}"/>
    <dgm:cxn modelId="{8111758C-D6BF-E44E-817F-826BF6941A34}" srcId="{44D9AF5A-3FE1-415D-AD0B-2F3D83494A13}" destId="{CB5D1042-6458-1D42-A232-2BBFDCFB0037}" srcOrd="15" destOrd="0" parTransId="{10858D6D-B354-D148-B142-FC973812E948}" sibTransId="{EB6D0394-963C-8142-ACBA-D52C7BB14E1F}"/>
    <dgm:cxn modelId="{FBC93094-EE67-4659-B226-88CFCA574D58}" type="presOf" srcId="{BEC3ABA8-861C-44E4-BC68-BA15D1D82F7F}" destId="{6AE5E127-437A-5548-AA5D-EE351CBABD49}" srcOrd="0" destOrd="0" presId="urn:microsoft.com/office/officeart/2008/layout/LinedList"/>
    <dgm:cxn modelId="{25520896-0649-4C9B-9724-19DB8BFE838A}" srcId="{44D9AF5A-3FE1-415D-AD0B-2F3D83494A13}" destId="{26DA1776-F686-49DD-9016-00234A5C72F6}" srcOrd="17" destOrd="0" parTransId="{60C6B49B-3D1D-43D5-8295-5168F809C9B1}" sibTransId="{D3886B3F-0C9B-43AE-9CEA-F33C037D63C0}"/>
    <dgm:cxn modelId="{5A46E59D-71A6-4A14-BBB0-880BB723359F}" srcId="{44D9AF5A-3FE1-415D-AD0B-2F3D83494A13}" destId="{B9666DF5-F301-4946-A731-B76AC062BD97}" srcOrd="8" destOrd="0" parTransId="{ED242F79-FE81-4C8A-9AC5-2A8B0C67877E}" sibTransId="{50B27A26-3319-4263-9A81-8DAC0C072212}"/>
    <dgm:cxn modelId="{B8491CA7-43C6-4D95-A647-494A4DEFC6E5}" type="presOf" srcId="{5C568241-09D0-4ED9-AC81-F92365ADBBF0}" destId="{7D1CC378-6805-7241-A648-0BB03B9C6D7A}" srcOrd="0" destOrd="0" presId="urn:microsoft.com/office/officeart/2008/layout/LinedList"/>
    <dgm:cxn modelId="{20AC9EA9-AD1D-477C-A7D9-93702FA92022}" type="presOf" srcId="{633F142B-9E22-4AAB-A35E-664A60F37CC7}" destId="{E4C8868D-58A9-D349-9361-62527B3B525B}" srcOrd="0" destOrd="0" presId="urn:microsoft.com/office/officeart/2008/layout/LinedList"/>
    <dgm:cxn modelId="{E2B229AF-58AA-4953-BABF-5006F5215A95}" srcId="{44D9AF5A-3FE1-415D-AD0B-2F3D83494A13}" destId="{AB90FC6B-A7C6-4D49-B69B-459A41F63F19}" srcOrd="2" destOrd="0" parTransId="{11FBD71F-C42A-43DA-A4B6-D0BFD405A6FC}" sibTransId="{4BF63AD8-F46C-4C64-9574-BF8E5EB16492}"/>
    <dgm:cxn modelId="{9642D9AF-8EBE-4C95-A03D-78F2520E44A0}" srcId="{44D9AF5A-3FE1-415D-AD0B-2F3D83494A13}" destId="{B7F7662D-16F5-4B70-B11A-F2B7D1033C0F}" srcOrd="11" destOrd="0" parTransId="{BEC4AE4B-D30D-4ECC-BD86-F990197664F2}" sibTransId="{A3624802-9AB0-4DFD-8533-A9BE6B13EB36}"/>
    <dgm:cxn modelId="{66B410B5-F840-7F4D-B681-8E134338DAF4}" type="presOf" srcId="{44D9AF5A-3FE1-415D-AD0B-2F3D83494A13}" destId="{020D6747-59E9-794D-9D1A-21ECC3B60948}" srcOrd="0" destOrd="0" presId="urn:microsoft.com/office/officeart/2008/layout/LinedList"/>
    <dgm:cxn modelId="{18946BB6-F539-4C8F-B655-66EE0DCD307F}" type="presOf" srcId="{A031A259-B5A1-4456-A934-79124E235064}" destId="{0A8CB357-F134-5041-87A4-13A55CD2CA8C}" srcOrd="0" destOrd="0" presId="urn:microsoft.com/office/officeart/2008/layout/LinedList"/>
    <dgm:cxn modelId="{ED4056BE-C7FB-4E5D-B600-45EF099D188A}" srcId="{44D9AF5A-3FE1-415D-AD0B-2F3D83494A13}" destId="{5C568241-09D0-4ED9-AC81-F92365ADBBF0}" srcOrd="9" destOrd="0" parTransId="{9FAC4F68-9D70-4BEE-A8FF-FF5892B484B6}" sibTransId="{9DA48F79-D1F8-4947-BEAA-FDD69FC9FB05}"/>
    <dgm:cxn modelId="{C507E5BF-23B4-4598-8622-9089D00F510E}" type="presOf" srcId="{AB90FC6B-A7C6-4D49-B69B-459A41F63F19}" destId="{79CC3652-AB89-914E-A09D-0B38EEB94EB2}" srcOrd="0" destOrd="0" presId="urn:microsoft.com/office/officeart/2008/layout/LinedList"/>
    <dgm:cxn modelId="{24665BC1-B768-42B5-816C-65CD7E947690}" type="presOf" srcId="{B7F7662D-16F5-4B70-B11A-F2B7D1033C0F}" destId="{8EBA5317-E76E-497D-955A-D3483F67B27C}" srcOrd="0" destOrd="0" presId="urn:microsoft.com/office/officeart/2008/layout/LinedList"/>
    <dgm:cxn modelId="{D0C439C4-C0F4-4DE1-9F42-F3C153C9422C}" type="presOf" srcId="{95F1125F-A481-462E-A85C-5EC824CB8C98}" destId="{DB4FE24B-201D-0048-B957-BA7846C53D29}" srcOrd="0" destOrd="0" presId="urn:microsoft.com/office/officeart/2008/layout/LinedList"/>
    <dgm:cxn modelId="{5F1079CB-FA3E-4575-A712-460A7F95D9AF}" type="presOf" srcId="{21105448-C9D3-4A51-A14B-69CADE2F717B}" destId="{D42AEAFA-D6DA-2245-B6E5-7DD376CF2A63}" srcOrd="0" destOrd="0" presId="urn:microsoft.com/office/officeart/2008/layout/LinedList"/>
    <dgm:cxn modelId="{186FA7D4-FFA1-4C6D-99FE-2CE05BA819CA}" type="presOf" srcId="{79C26B0F-8B9A-491F-A0AC-CCFDD35BC973}" destId="{06448C8A-A73F-FB4B-B01B-0C0A3153F7B3}" srcOrd="0" destOrd="0" presId="urn:microsoft.com/office/officeart/2008/layout/LinedList"/>
    <dgm:cxn modelId="{717B02D5-774A-4D51-A25F-0B5FE0A27B7C}" type="presOf" srcId="{B9666DF5-F301-4946-A731-B76AC062BD97}" destId="{F3DBAE3F-1BBF-DE47-811C-9FE44B7E2A2D}" srcOrd="0" destOrd="0" presId="urn:microsoft.com/office/officeart/2008/layout/LinedList"/>
    <dgm:cxn modelId="{7E55F2D9-53AE-471F-BCCD-76F7B7F9B5E0}" srcId="{44D9AF5A-3FE1-415D-AD0B-2F3D83494A13}" destId="{83DFBF6C-AD0F-48EA-8DA2-3131D12CB21E}" srcOrd="10" destOrd="0" parTransId="{AB9BFD25-B308-40F9-A118-A1A645014498}" sibTransId="{DEE0363B-1AB3-422F-A442-2F9497A79A4F}"/>
    <dgm:cxn modelId="{6D45A1E7-4F83-4E0A-A1B7-BC36057C265A}" type="presOf" srcId="{C6CAEBFC-5C29-4F1D-B0F3-7ADDCA44DAB6}" destId="{C36E0664-1563-2549-8C87-10CED79F40F7}" srcOrd="0" destOrd="0" presId="urn:microsoft.com/office/officeart/2008/layout/LinedList"/>
    <dgm:cxn modelId="{F3A4FCEC-DDBB-4043-93F1-73DE5E6EEB3A}" type="presOf" srcId="{84DB36C4-E9F4-426D-91FD-9F0A59EF2092}" destId="{CCEB662C-A854-8A4C-942D-6DE7810FACD0}" srcOrd="0" destOrd="0" presId="urn:microsoft.com/office/officeart/2008/layout/LinedList"/>
    <dgm:cxn modelId="{4B3528F1-27EC-4596-ABDE-A03ADF5AEAD4}" srcId="{44D9AF5A-3FE1-415D-AD0B-2F3D83494A13}" destId="{21105448-C9D3-4A51-A14B-69CADE2F717B}" srcOrd="13" destOrd="0" parTransId="{6BF3E3BE-7F72-4F49-9A20-D2C71C5674F4}" sibTransId="{FE7B938F-553B-47B5-8044-958ADB4E40F2}"/>
    <dgm:cxn modelId="{B37677F5-8F96-4C7A-BAD4-A9970B9BEF53}" srcId="{44D9AF5A-3FE1-415D-AD0B-2F3D83494A13}" destId="{84DB36C4-E9F4-426D-91FD-9F0A59EF2092}" srcOrd="19" destOrd="0" parTransId="{E3F72AA6-0E06-4BEF-98E4-846D5865C2C2}" sibTransId="{3A99714A-35B2-493A-9344-6B540E1162D3}"/>
    <dgm:cxn modelId="{8136A1F7-4819-4A2C-9299-9003A3DC3F8A}" srcId="{44D9AF5A-3FE1-415D-AD0B-2F3D83494A13}" destId="{95F1125F-A481-462E-A85C-5EC824CB8C98}" srcOrd="0" destOrd="0" parTransId="{98C66B45-3976-416B-A853-04ABF93F6688}" sibTransId="{641E8E52-DF8B-4061-9F8E-B9E6856CA3D0}"/>
    <dgm:cxn modelId="{1BC782AB-DDE5-4484-91B6-E84BF1EA5FE4}" type="presParOf" srcId="{020D6747-59E9-794D-9D1A-21ECC3B60948}" destId="{A73CD2F0-DB6F-5941-B51B-06210E117E62}" srcOrd="0" destOrd="0" presId="urn:microsoft.com/office/officeart/2008/layout/LinedList"/>
    <dgm:cxn modelId="{D5D1A209-448D-40F9-A8A3-8212A51BF77A}" type="presParOf" srcId="{020D6747-59E9-794D-9D1A-21ECC3B60948}" destId="{CFC526FB-3DC3-AC4F-BFE2-C15E25AA1E79}" srcOrd="1" destOrd="0" presId="urn:microsoft.com/office/officeart/2008/layout/LinedList"/>
    <dgm:cxn modelId="{6A401119-1EB9-4E27-BCD5-2CAF95BB0668}" type="presParOf" srcId="{CFC526FB-3DC3-AC4F-BFE2-C15E25AA1E79}" destId="{DB4FE24B-201D-0048-B957-BA7846C53D29}" srcOrd="0" destOrd="0" presId="urn:microsoft.com/office/officeart/2008/layout/LinedList"/>
    <dgm:cxn modelId="{B9049F05-A9F9-4D46-8A77-24C86048F30D}" type="presParOf" srcId="{CFC526FB-3DC3-AC4F-BFE2-C15E25AA1E79}" destId="{C63C7782-51DC-7A41-B547-D959A6FBE74E}" srcOrd="1" destOrd="0" presId="urn:microsoft.com/office/officeart/2008/layout/LinedList"/>
    <dgm:cxn modelId="{871F46A6-AC35-41B1-B33B-6DABF9313963}" type="presParOf" srcId="{020D6747-59E9-794D-9D1A-21ECC3B60948}" destId="{9E632ACD-7757-0946-9CA3-AEC3ED6F31D4}" srcOrd="2" destOrd="0" presId="urn:microsoft.com/office/officeart/2008/layout/LinedList"/>
    <dgm:cxn modelId="{ED769197-F949-4480-8320-2B92A742059C}" type="presParOf" srcId="{020D6747-59E9-794D-9D1A-21ECC3B60948}" destId="{6F5683BC-DA37-9D40-86DB-D8F687C34B8D}" srcOrd="3" destOrd="0" presId="urn:microsoft.com/office/officeart/2008/layout/LinedList"/>
    <dgm:cxn modelId="{5EAB3383-0A97-411C-87B8-864D7149E2F3}" type="presParOf" srcId="{6F5683BC-DA37-9D40-86DB-D8F687C34B8D}" destId="{DE51BAF5-04ED-3348-A7AC-2B111E92D0F0}" srcOrd="0" destOrd="0" presId="urn:microsoft.com/office/officeart/2008/layout/LinedList"/>
    <dgm:cxn modelId="{19215B77-D8AB-4DBB-973C-AC9EC64F665F}" type="presParOf" srcId="{6F5683BC-DA37-9D40-86DB-D8F687C34B8D}" destId="{EFD24EFC-78C9-924F-84F4-50AA30574CF3}" srcOrd="1" destOrd="0" presId="urn:microsoft.com/office/officeart/2008/layout/LinedList"/>
    <dgm:cxn modelId="{FF3CD4F7-A71F-4F12-8FE2-136C5FC4ABF7}" type="presParOf" srcId="{020D6747-59E9-794D-9D1A-21ECC3B60948}" destId="{1B4E6D3D-65D7-AE4E-B0AA-EF5CF0C412B4}" srcOrd="4" destOrd="0" presId="urn:microsoft.com/office/officeart/2008/layout/LinedList"/>
    <dgm:cxn modelId="{438A8801-23B3-41A8-B65E-4925C29CC445}" type="presParOf" srcId="{020D6747-59E9-794D-9D1A-21ECC3B60948}" destId="{8BFD7375-822D-0C4C-88E8-86C88C98E66C}" srcOrd="5" destOrd="0" presId="urn:microsoft.com/office/officeart/2008/layout/LinedList"/>
    <dgm:cxn modelId="{AF07513F-616B-43B3-ACFF-94062DA89C87}" type="presParOf" srcId="{8BFD7375-822D-0C4C-88E8-86C88C98E66C}" destId="{79CC3652-AB89-914E-A09D-0B38EEB94EB2}" srcOrd="0" destOrd="0" presId="urn:microsoft.com/office/officeart/2008/layout/LinedList"/>
    <dgm:cxn modelId="{046CF7FA-5CB5-486A-8FF0-106C54677CE8}" type="presParOf" srcId="{8BFD7375-822D-0C4C-88E8-86C88C98E66C}" destId="{DA15FA7D-6EBC-0C47-B72C-52D1C9883260}" srcOrd="1" destOrd="0" presId="urn:microsoft.com/office/officeart/2008/layout/LinedList"/>
    <dgm:cxn modelId="{999B835B-0039-45F3-800A-71214672B282}" type="presParOf" srcId="{020D6747-59E9-794D-9D1A-21ECC3B60948}" destId="{9FF42EB8-6DA9-D849-83F5-6814E55522D1}" srcOrd="6" destOrd="0" presId="urn:microsoft.com/office/officeart/2008/layout/LinedList"/>
    <dgm:cxn modelId="{738FDDA6-9755-420B-89C5-5525FFE14467}" type="presParOf" srcId="{020D6747-59E9-794D-9D1A-21ECC3B60948}" destId="{37280BF9-A694-794B-871F-235CD0DCB50B}" srcOrd="7" destOrd="0" presId="urn:microsoft.com/office/officeart/2008/layout/LinedList"/>
    <dgm:cxn modelId="{40916306-14EB-4E28-95F4-097F568C5E7D}" type="presParOf" srcId="{37280BF9-A694-794B-871F-235CD0DCB50B}" destId="{C36E0664-1563-2549-8C87-10CED79F40F7}" srcOrd="0" destOrd="0" presId="urn:microsoft.com/office/officeart/2008/layout/LinedList"/>
    <dgm:cxn modelId="{51F9FDFB-77FF-4DEF-93E2-6D79436CFB6A}" type="presParOf" srcId="{37280BF9-A694-794B-871F-235CD0DCB50B}" destId="{00A63792-22A0-4A4E-981A-56714E84A9FD}" srcOrd="1" destOrd="0" presId="urn:microsoft.com/office/officeart/2008/layout/LinedList"/>
    <dgm:cxn modelId="{48719F8D-D54C-4D6D-98ED-C3408D0CF46A}" type="presParOf" srcId="{020D6747-59E9-794D-9D1A-21ECC3B60948}" destId="{089DE276-2C54-FD41-B59A-DEB7655CBE32}" srcOrd="8" destOrd="0" presId="urn:microsoft.com/office/officeart/2008/layout/LinedList"/>
    <dgm:cxn modelId="{6649B369-0860-417F-AB5C-4A0498647846}" type="presParOf" srcId="{020D6747-59E9-794D-9D1A-21ECC3B60948}" destId="{799BC6BF-6116-5B47-9634-0DEF2152FE50}" srcOrd="9" destOrd="0" presId="urn:microsoft.com/office/officeart/2008/layout/LinedList"/>
    <dgm:cxn modelId="{CA471837-D3EC-4632-A217-8BB42FCBBB92}" type="presParOf" srcId="{799BC6BF-6116-5B47-9634-0DEF2152FE50}" destId="{0A8CB357-F134-5041-87A4-13A55CD2CA8C}" srcOrd="0" destOrd="0" presId="urn:microsoft.com/office/officeart/2008/layout/LinedList"/>
    <dgm:cxn modelId="{44EA565B-ED2F-4FEF-A54C-F78EA6CC3183}" type="presParOf" srcId="{799BC6BF-6116-5B47-9634-0DEF2152FE50}" destId="{55AAE889-7360-E949-9CBD-58B91C5031C7}" srcOrd="1" destOrd="0" presId="urn:microsoft.com/office/officeart/2008/layout/LinedList"/>
    <dgm:cxn modelId="{23404577-AE68-444C-B746-75C9E5153AAA}" type="presParOf" srcId="{020D6747-59E9-794D-9D1A-21ECC3B60948}" destId="{6EE7C86E-2536-414E-B0BA-4249BDED97BB}" srcOrd="10" destOrd="0" presId="urn:microsoft.com/office/officeart/2008/layout/LinedList"/>
    <dgm:cxn modelId="{2354EBC9-BBF8-4BA2-A2D3-7F1A9CFC99EE}" type="presParOf" srcId="{020D6747-59E9-794D-9D1A-21ECC3B60948}" destId="{17309871-66B4-A843-A1C5-0CCC44FEDC14}" srcOrd="11" destOrd="0" presId="urn:microsoft.com/office/officeart/2008/layout/LinedList"/>
    <dgm:cxn modelId="{12BAB80B-AF7A-4202-BC61-2AB588CCDA09}" type="presParOf" srcId="{17309871-66B4-A843-A1C5-0CCC44FEDC14}" destId="{E4C8868D-58A9-D349-9361-62527B3B525B}" srcOrd="0" destOrd="0" presId="urn:microsoft.com/office/officeart/2008/layout/LinedList"/>
    <dgm:cxn modelId="{02FCC64B-AE34-4855-ACC2-2199812DC0A1}" type="presParOf" srcId="{17309871-66B4-A843-A1C5-0CCC44FEDC14}" destId="{01827158-6CE5-6747-97EC-7D6560A07510}" srcOrd="1" destOrd="0" presId="urn:microsoft.com/office/officeart/2008/layout/LinedList"/>
    <dgm:cxn modelId="{BEA831AE-A010-40F6-88C1-6E8F0268F558}" type="presParOf" srcId="{020D6747-59E9-794D-9D1A-21ECC3B60948}" destId="{3241F880-2EB5-2D4F-8328-37BC598933D0}" srcOrd="12" destOrd="0" presId="urn:microsoft.com/office/officeart/2008/layout/LinedList"/>
    <dgm:cxn modelId="{42362D69-DCFD-46A6-8583-BD636505E1DC}" type="presParOf" srcId="{020D6747-59E9-794D-9D1A-21ECC3B60948}" destId="{FF761B74-1D31-8648-9407-3761432217FC}" srcOrd="13" destOrd="0" presId="urn:microsoft.com/office/officeart/2008/layout/LinedList"/>
    <dgm:cxn modelId="{9D8D82B6-AB6C-460B-AE72-407575B7F256}" type="presParOf" srcId="{FF761B74-1D31-8648-9407-3761432217FC}" destId="{336D0492-E896-3448-B9B8-0B3442899F06}" srcOrd="0" destOrd="0" presId="urn:microsoft.com/office/officeart/2008/layout/LinedList"/>
    <dgm:cxn modelId="{EF14DCE4-4B82-41CA-9EE8-7B7980AB0F3F}" type="presParOf" srcId="{FF761B74-1D31-8648-9407-3761432217FC}" destId="{E1C434E1-016F-6D4E-8A87-5AC289BEB703}" srcOrd="1" destOrd="0" presId="urn:microsoft.com/office/officeart/2008/layout/LinedList"/>
    <dgm:cxn modelId="{DCACFB7E-F2C1-4FD7-9EED-CF3790A9F707}" type="presParOf" srcId="{020D6747-59E9-794D-9D1A-21ECC3B60948}" destId="{66F68981-9735-9041-A429-8ED896FC022E}" srcOrd="14" destOrd="0" presId="urn:microsoft.com/office/officeart/2008/layout/LinedList"/>
    <dgm:cxn modelId="{BDE62DDE-F63D-403C-A5E3-EC25383C7A54}" type="presParOf" srcId="{020D6747-59E9-794D-9D1A-21ECC3B60948}" destId="{0ACA8160-3172-0645-82BE-8BBD3EFE6539}" srcOrd="15" destOrd="0" presId="urn:microsoft.com/office/officeart/2008/layout/LinedList"/>
    <dgm:cxn modelId="{BB4D69A6-A728-4E26-A88F-4A4FB33494E6}" type="presParOf" srcId="{0ACA8160-3172-0645-82BE-8BBD3EFE6539}" destId="{06448C8A-A73F-FB4B-B01B-0C0A3153F7B3}" srcOrd="0" destOrd="0" presId="urn:microsoft.com/office/officeart/2008/layout/LinedList"/>
    <dgm:cxn modelId="{47305C33-9C61-4F4A-886F-49CBCD72F966}" type="presParOf" srcId="{0ACA8160-3172-0645-82BE-8BBD3EFE6539}" destId="{EF06E09B-B126-8849-A6D4-7BE1CBA68556}" srcOrd="1" destOrd="0" presId="urn:microsoft.com/office/officeart/2008/layout/LinedList"/>
    <dgm:cxn modelId="{DFD89C8F-70C4-4C86-ADEF-B93095721B10}" type="presParOf" srcId="{020D6747-59E9-794D-9D1A-21ECC3B60948}" destId="{9F790668-0FB8-F040-8830-A899DD4F7BF1}" srcOrd="16" destOrd="0" presId="urn:microsoft.com/office/officeart/2008/layout/LinedList"/>
    <dgm:cxn modelId="{97DDE364-A0E5-4067-96E9-E1C55EF83E42}" type="presParOf" srcId="{020D6747-59E9-794D-9D1A-21ECC3B60948}" destId="{A605D23D-320C-C54B-B624-D9389FC4E8A0}" srcOrd="17" destOrd="0" presId="urn:microsoft.com/office/officeart/2008/layout/LinedList"/>
    <dgm:cxn modelId="{B3BE16C6-CDC6-42E8-85AF-BEBE2DE00618}" type="presParOf" srcId="{A605D23D-320C-C54B-B624-D9389FC4E8A0}" destId="{F3DBAE3F-1BBF-DE47-811C-9FE44B7E2A2D}" srcOrd="0" destOrd="0" presId="urn:microsoft.com/office/officeart/2008/layout/LinedList"/>
    <dgm:cxn modelId="{FB0D7667-A84A-42D6-A91C-54CCE4AAC11D}" type="presParOf" srcId="{A605D23D-320C-C54B-B624-D9389FC4E8A0}" destId="{0751D08B-D37C-D145-BADF-B0DD036B26BE}" srcOrd="1" destOrd="0" presId="urn:microsoft.com/office/officeart/2008/layout/LinedList"/>
    <dgm:cxn modelId="{4098B534-6DE4-47B1-BF78-55F89679F65E}" type="presParOf" srcId="{020D6747-59E9-794D-9D1A-21ECC3B60948}" destId="{FB79CBD4-5AC9-594F-94E3-1F6C0114F144}" srcOrd="18" destOrd="0" presId="urn:microsoft.com/office/officeart/2008/layout/LinedList"/>
    <dgm:cxn modelId="{F23D0427-E068-4F75-9FD4-856DA8078599}" type="presParOf" srcId="{020D6747-59E9-794D-9D1A-21ECC3B60948}" destId="{6BCA582B-3E30-8844-9A3B-279C024F1E4B}" srcOrd="19" destOrd="0" presId="urn:microsoft.com/office/officeart/2008/layout/LinedList"/>
    <dgm:cxn modelId="{BBF5A489-26B1-4F87-B7B7-B4B8E5691618}" type="presParOf" srcId="{6BCA582B-3E30-8844-9A3B-279C024F1E4B}" destId="{7D1CC378-6805-7241-A648-0BB03B9C6D7A}" srcOrd="0" destOrd="0" presId="urn:microsoft.com/office/officeart/2008/layout/LinedList"/>
    <dgm:cxn modelId="{946ADDE8-2495-45E7-8B74-C589DC39248D}" type="presParOf" srcId="{6BCA582B-3E30-8844-9A3B-279C024F1E4B}" destId="{A30A939C-E863-6B43-AE67-435388E065D7}" srcOrd="1" destOrd="0" presId="urn:microsoft.com/office/officeart/2008/layout/LinedList"/>
    <dgm:cxn modelId="{9EBA49C9-3CFB-4A3E-ACFB-335CAE3BF405}" type="presParOf" srcId="{020D6747-59E9-794D-9D1A-21ECC3B60948}" destId="{13EAFE0B-E30D-4645-BDBF-47BB1E1C3093}" srcOrd="20" destOrd="0" presId="urn:microsoft.com/office/officeart/2008/layout/LinedList"/>
    <dgm:cxn modelId="{AE89DBDA-0AB1-41C5-8AED-C71BCEEE8D2C}" type="presParOf" srcId="{020D6747-59E9-794D-9D1A-21ECC3B60948}" destId="{B57B25C8-1275-D249-95C7-128E85CF101F}" srcOrd="21" destOrd="0" presId="urn:microsoft.com/office/officeart/2008/layout/LinedList"/>
    <dgm:cxn modelId="{FE12F812-8F06-462C-883F-91668709A36B}" type="presParOf" srcId="{B57B25C8-1275-D249-95C7-128E85CF101F}" destId="{A8337316-182B-CC41-BBFE-E4DE0FF5E223}" srcOrd="0" destOrd="0" presId="urn:microsoft.com/office/officeart/2008/layout/LinedList"/>
    <dgm:cxn modelId="{BB75AE0D-91AA-4EFB-8620-4D9A6A7F9B1B}" type="presParOf" srcId="{B57B25C8-1275-D249-95C7-128E85CF101F}" destId="{13E57ABE-18DE-DC4F-8EE1-E965DEAC6DFD}" srcOrd="1" destOrd="0" presId="urn:microsoft.com/office/officeart/2008/layout/LinedList"/>
    <dgm:cxn modelId="{16FCACF3-F128-4BF0-8C77-1D9AFD0408A9}" type="presParOf" srcId="{020D6747-59E9-794D-9D1A-21ECC3B60948}" destId="{C8FE4889-02A9-4274-B85C-0D52B90C2D77}" srcOrd="22" destOrd="0" presId="urn:microsoft.com/office/officeart/2008/layout/LinedList"/>
    <dgm:cxn modelId="{BD510B94-3C83-41A6-BDB8-AB17F3985EE7}" type="presParOf" srcId="{020D6747-59E9-794D-9D1A-21ECC3B60948}" destId="{BA6D8FCB-BA00-406C-8CDF-64CE25E733F3}" srcOrd="23" destOrd="0" presId="urn:microsoft.com/office/officeart/2008/layout/LinedList"/>
    <dgm:cxn modelId="{DFE3154F-1F39-4B20-90EE-504390270DC8}" type="presParOf" srcId="{BA6D8FCB-BA00-406C-8CDF-64CE25E733F3}" destId="{8EBA5317-E76E-497D-955A-D3483F67B27C}" srcOrd="0" destOrd="0" presId="urn:microsoft.com/office/officeart/2008/layout/LinedList"/>
    <dgm:cxn modelId="{99A2BDB6-E9C5-45AB-AEF7-CA1B350193F5}" type="presParOf" srcId="{BA6D8FCB-BA00-406C-8CDF-64CE25E733F3}" destId="{102573F9-A759-40D6-850F-7D138107BDD4}" srcOrd="1" destOrd="0" presId="urn:microsoft.com/office/officeart/2008/layout/LinedList"/>
    <dgm:cxn modelId="{1CDC74CC-F9E1-9743-8DCF-C0BD3183DF0F}" type="presParOf" srcId="{020D6747-59E9-794D-9D1A-21ECC3B60948}" destId="{F51F1AA9-EC06-9E4B-BD4C-7AC5D7195F12}" srcOrd="24" destOrd="0" presId="urn:microsoft.com/office/officeart/2008/layout/LinedList"/>
    <dgm:cxn modelId="{57960D0D-6BC2-8649-9F85-86BE106D3F70}" type="presParOf" srcId="{020D6747-59E9-794D-9D1A-21ECC3B60948}" destId="{F25B056A-8992-624F-B194-E4D19F6BCF21}" srcOrd="25" destOrd="0" presId="urn:microsoft.com/office/officeart/2008/layout/LinedList"/>
    <dgm:cxn modelId="{3B6C4214-27EA-D542-876D-0365A90A8AF1}" type="presParOf" srcId="{F25B056A-8992-624F-B194-E4D19F6BCF21}" destId="{849C1736-45A8-E94D-9977-A4A7C3807718}" srcOrd="0" destOrd="0" presId="urn:microsoft.com/office/officeart/2008/layout/LinedList"/>
    <dgm:cxn modelId="{94F5640C-495D-854C-8989-0D7E521737A6}" type="presParOf" srcId="{F25B056A-8992-624F-B194-E4D19F6BCF21}" destId="{9888E3C6-83D5-5D42-95F3-3839EA56010C}" srcOrd="1" destOrd="0" presId="urn:microsoft.com/office/officeart/2008/layout/LinedList"/>
    <dgm:cxn modelId="{9F01DD1F-4080-4F21-AA0E-0B1C3155B396}" type="presParOf" srcId="{020D6747-59E9-794D-9D1A-21ECC3B60948}" destId="{46D56F47-2CB8-494C-BB75-0FE20FFF819B}" srcOrd="26" destOrd="0" presId="urn:microsoft.com/office/officeart/2008/layout/LinedList"/>
    <dgm:cxn modelId="{97122152-C88C-4E6B-B20A-51CF557351CB}" type="presParOf" srcId="{020D6747-59E9-794D-9D1A-21ECC3B60948}" destId="{702A2755-4DAD-C441-B88F-33504EFC01FF}" srcOrd="27" destOrd="0" presId="urn:microsoft.com/office/officeart/2008/layout/LinedList"/>
    <dgm:cxn modelId="{A1AE9931-EE0E-411D-8C15-0BBDA27EA803}" type="presParOf" srcId="{702A2755-4DAD-C441-B88F-33504EFC01FF}" destId="{D42AEAFA-D6DA-2245-B6E5-7DD376CF2A63}" srcOrd="0" destOrd="0" presId="urn:microsoft.com/office/officeart/2008/layout/LinedList"/>
    <dgm:cxn modelId="{BF079D0D-4F00-4890-983C-D78FAE0A10FC}" type="presParOf" srcId="{702A2755-4DAD-C441-B88F-33504EFC01FF}" destId="{E9E0587A-7E35-584D-B240-5B2C4A290A26}" srcOrd="1" destOrd="0" presId="urn:microsoft.com/office/officeart/2008/layout/LinedList"/>
    <dgm:cxn modelId="{7CE9AB3C-A649-4EC5-9AB6-C70DC9135204}" type="presParOf" srcId="{020D6747-59E9-794D-9D1A-21ECC3B60948}" destId="{F068DA84-4BF9-8B43-BA12-798B4D544A82}" srcOrd="28" destOrd="0" presId="urn:microsoft.com/office/officeart/2008/layout/LinedList"/>
    <dgm:cxn modelId="{33540FE1-777A-4271-B562-AC98BA329572}" type="presParOf" srcId="{020D6747-59E9-794D-9D1A-21ECC3B60948}" destId="{49A61053-6513-4D40-8F8C-DCE27E7CAA03}" srcOrd="29" destOrd="0" presId="urn:microsoft.com/office/officeart/2008/layout/LinedList"/>
    <dgm:cxn modelId="{4B94EF42-C82C-4723-B798-DD997ABA7BA6}" type="presParOf" srcId="{49A61053-6513-4D40-8F8C-DCE27E7CAA03}" destId="{A3AED4FC-412A-8F43-9BD6-25E71FA9C380}" srcOrd="0" destOrd="0" presId="urn:microsoft.com/office/officeart/2008/layout/LinedList"/>
    <dgm:cxn modelId="{93427925-54BD-41D0-9CDE-FE516FC99BD2}" type="presParOf" srcId="{49A61053-6513-4D40-8F8C-DCE27E7CAA03}" destId="{41DDE290-F186-314E-AFBE-C08991BD1BFE}" srcOrd="1" destOrd="0" presId="urn:microsoft.com/office/officeart/2008/layout/LinedList"/>
    <dgm:cxn modelId="{61092379-E2E8-4E74-97B6-CC5622F115BC}" type="presParOf" srcId="{020D6747-59E9-794D-9D1A-21ECC3B60948}" destId="{56713B24-E11F-9842-9908-8C768A058064}" srcOrd="30" destOrd="0" presId="urn:microsoft.com/office/officeart/2008/layout/LinedList"/>
    <dgm:cxn modelId="{DFE46EE9-5168-44F5-B194-BD6ABF154815}" type="presParOf" srcId="{020D6747-59E9-794D-9D1A-21ECC3B60948}" destId="{5E24350E-93D2-6F43-8D05-0F73A7CD296E}" srcOrd="31" destOrd="0" presId="urn:microsoft.com/office/officeart/2008/layout/LinedList"/>
    <dgm:cxn modelId="{DE04534B-F8A3-48F0-AF26-C072D11B3F81}" type="presParOf" srcId="{5E24350E-93D2-6F43-8D05-0F73A7CD296E}" destId="{70FFEF98-8844-5E44-8F07-F19A98BD5C56}" srcOrd="0" destOrd="0" presId="urn:microsoft.com/office/officeart/2008/layout/LinedList"/>
    <dgm:cxn modelId="{A2A582C9-1D5F-49FF-9C0E-48C4CF8FD491}" type="presParOf" srcId="{5E24350E-93D2-6F43-8D05-0F73A7CD296E}" destId="{2E8D833D-3967-F44F-A9AC-A65000FAA4A9}" srcOrd="1" destOrd="0" presId="urn:microsoft.com/office/officeart/2008/layout/LinedList"/>
    <dgm:cxn modelId="{F6081A3D-0A62-4ABC-A943-0D010BE7796F}" type="presParOf" srcId="{020D6747-59E9-794D-9D1A-21ECC3B60948}" destId="{98F5C224-BE2D-7B4A-8FBF-F601E0922CD1}" srcOrd="32" destOrd="0" presId="urn:microsoft.com/office/officeart/2008/layout/LinedList"/>
    <dgm:cxn modelId="{1514E1B8-8045-4CEB-8809-2276F2F95480}" type="presParOf" srcId="{020D6747-59E9-794D-9D1A-21ECC3B60948}" destId="{7F758B4B-4038-5F49-B056-BD4C8F21C1CD}" srcOrd="33" destOrd="0" presId="urn:microsoft.com/office/officeart/2008/layout/LinedList"/>
    <dgm:cxn modelId="{E61BA2E5-5F0E-4BB1-8DED-CF054D2C7344}" type="presParOf" srcId="{7F758B4B-4038-5F49-B056-BD4C8F21C1CD}" destId="{6AE5E127-437A-5548-AA5D-EE351CBABD49}" srcOrd="0" destOrd="0" presId="urn:microsoft.com/office/officeart/2008/layout/LinedList"/>
    <dgm:cxn modelId="{9452500B-4A86-4EEB-AF1E-FDF26271D1C0}" type="presParOf" srcId="{7F758B4B-4038-5F49-B056-BD4C8F21C1CD}" destId="{35341B57-905C-E44A-AA74-BBB80FF5BA8C}" srcOrd="1" destOrd="0" presId="urn:microsoft.com/office/officeart/2008/layout/LinedList"/>
    <dgm:cxn modelId="{AC5CE028-BD81-4E6E-9A07-EDDC780C48DC}" type="presParOf" srcId="{020D6747-59E9-794D-9D1A-21ECC3B60948}" destId="{40C26DA7-BE49-5743-A0E8-7093BF4965C0}" srcOrd="34" destOrd="0" presId="urn:microsoft.com/office/officeart/2008/layout/LinedList"/>
    <dgm:cxn modelId="{86286B87-E057-42FF-AB8D-3D1D30580B78}" type="presParOf" srcId="{020D6747-59E9-794D-9D1A-21ECC3B60948}" destId="{95B2462D-DFAD-764F-9A0A-B76271B603D9}" srcOrd="35" destOrd="0" presId="urn:microsoft.com/office/officeart/2008/layout/LinedList"/>
    <dgm:cxn modelId="{1649967B-F1C1-4502-98EB-BEE3DAE64570}" type="presParOf" srcId="{95B2462D-DFAD-764F-9A0A-B76271B603D9}" destId="{61A32F6C-4B24-9442-94B0-5FF78A477684}" srcOrd="0" destOrd="0" presId="urn:microsoft.com/office/officeart/2008/layout/LinedList"/>
    <dgm:cxn modelId="{23B13BB7-AF31-4E15-8827-E3966CDC233F}" type="presParOf" srcId="{95B2462D-DFAD-764F-9A0A-B76271B603D9}" destId="{949B608E-0CB0-5D49-BEC9-F169F9BF197C}" srcOrd="1" destOrd="0" presId="urn:microsoft.com/office/officeart/2008/layout/LinedList"/>
    <dgm:cxn modelId="{C281CC73-0A3B-4D6E-8811-8E6D67DE499D}" type="presParOf" srcId="{020D6747-59E9-794D-9D1A-21ECC3B60948}" destId="{A01F3110-1DD3-2A40-8983-D2080687DA1F}" srcOrd="36" destOrd="0" presId="urn:microsoft.com/office/officeart/2008/layout/LinedList"/>
    <dgm:cxn modelId="{272B0CAD-6280-429C-B133-E75AEC23373A}" type="presParOf" srcId="{020D6747-59E9-794D-9D1A-21ECC3B60948}" destId="{2C52D9B7-A222-024C-81E3-37F47A9AF400}" srcOrd="37" destOrd="0" presId="urn:microsoft.com/office/officeart/2008/layout/LinedList"/>
    <dgm:cxn modelId="{8018E59A-7AD2-4C65-8A01-36D49AEB26E0}" type="presParOf" srcId="{2C52D9B7-A222-024C-81E3-37F47A9AF400}" destId="{619CEBB0-83E6-2E41-BD31-9544068FF9C5}" srcOrd="0" destOrd="0" presId="urn:microsoft.com/office/officeart/2008/layout/LinedList"/>
    <dgm:cxn modelId="{3888099E-B6F9-47D7-992F-6CD4C915E1E7}" type="presParOf" srcId="{2C52D9B7-A222-024C-81E3-37F47A9AF400}" destId="{5E5580F5-7E78-7D4D-84A7-FFF957BE1042}" srcOrd="1" destOrd="0" presId="urn:microsoft.com/office/officeart/2008/layout/LinedList"/>
    <dgm:cxn modelId="{34DA7873-2F09-432F-8E37-0464E2331CB3}" type="presParOf" srcId="{020D6747-59E9-794D-9D1A-21ECC3B60948}" destId="{C72949F5-8AD7-4B4D-95C8-555E82468471}" srcOrd="38" destOrd="0" presId="urn:microsoft.com/office/officeart/2008/layout/LinedList"/>
    <dgm:cxn modelId="{8ADF9D31-6061-4056-AD90-931D25A17EA5}" type="presParOf" srcId="{020D6747-59E9-794D-9D1A-21ECC3B60948}" destId="{FD647FCC-A732-8042-BA8D-276C1DCFB77D}" srcOrd="39" destOrd="0" presId="urn:microsoft.com/office/officeart/2008/layout/LinedList"/>
    <dgm:cxn modelId="{7F7B1D64-7C4A-4135-BBCD-B08742692BB6}" type="presParOf" srcId="{FD647FCC-A732-8042-BA8D-276C1DCFB77D}" destId="{CCEB662C-A854-8A4C-942D-6DE7810FACD0}" srcOrd="0" destOrd="0" presId="urn:microsoft.com/office/officeart/2008/layout/LinedList"/>
    <dgm:cxn modelId="{1C8DDBAF-98E2-4252-979B-E88AD56E5FC6}" type="presParOf" srcId="{FD647FCC-A732-8042-BA8D-276C1DCFB77D}" destId="{5BFFBE29-F257-4949-A709-5A7965E49935}" srcOrd="1" destOrd="0" presId="urn:microsoft.com/office/officeart/2008/layout/LinedList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C34C55-F8B3-4AD5-9271-F367CAD1B80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A537DF-F535-478F-A92F-BDAA55FA8B4C}">
      <dgm:prSet/>
      <dgm:spPr/>
      <dgm:t>
        <a:bodyPr/>
        <a:lstStyle/>
        <a:p>
          <a:r>
            <a:rPr lang="en-US" b="1" dirty="0"/>
            <a:t>Sanjay Prasad MD FACS</a:t>
          </a:r>
        </a:p>
        <a:p>
          <a:r>
            <a:rPr lang="en-US" b="1" dirty="0"/>
            <a:t> </a:t>
          </a:r>
          <a:r>
            <a:rPr lang="en-US" i="1" dirty="0"/>
            <a:t>George Washington University Hospital</a:t>
          </a:r>
          <a:endParaRPr lang="en-US" dirty="0"/>
        </a:p>
      </dgm:t>
    </dgm:pt>
    <dgm:pt modelId="{A62B1392-A897-4CE9-A94A-45FC0588D314}" type="sibTrans" cxnId="{FE86D435-2AD6-4384-AE09-2549D2575B20}">
      <dgm:prSet/>
      <dgm:spPr/>
      <dgm:t>
        <a:bodyPr/>
        <a:lstStyle/>
        <a:p>
          <a:endParaRPr lang="en-US"/>
        </a:p>
      </dgm:t>
    </dgm:pt>
    <dgm:pt modelId="{7C36570A-2F46-4682-963D-9A9E2451AC38}" type="parTrans" cxnId="{FE86D435-2AD6-4384-AE09-2549D2575B20}">
      <dgm:prSet/>
      <dgm:spPr/>
      <dgm:t>
        <a:bodyPr/>
        <a:lstStyle/>
        <a:p>
          <a:endParaRPr lang="en-US"/>
        </a:p>
      </dgm:t>
    </dgm:pt>
    <dgm:pt modelId="{907A5190-CC1E-FD40-980F-8CFC4FE1393B}">
      <dgm:prSet/>
      <dgm:spPr/>
      <dgm:t>
        <a:bodyPr/>
        <a:lstStyle/>
        <a:p>
          <a:r>
            <a:rPr lang="en-US" b="1" dirty="0"/>
            <a:t>Jessica Brooks MPM PHR</a:t>
          </a:r>
        </a:p>
        <a:p>
          <a:r>
            <a:rPr lang="en-US" i="1" dirty="0"/>
            <a:t>Pittsburgh Business Group on Health</a:t>
          </a:r>
          <a:endParaRPr lang="en-US" dirty="0"/>
        </a:p>
      </dgm:t>
    </dgm:pt>
    <dgm:pt modelId="{B07A8D68-0AC2-B24D-9FDC-7D82DF2F4C04}" type="parTrans" cxnId="{DA429600-616A-2443-BF67-09125DB3B2BF}">
      <dgm:prSet/>
      <dgm:spPr/>
      <dgm:t>
        <a:bodyPr/>
        <a:lstStyle/>
        <a:p>
          <a:endParaRPr lang="en-US"/>
        </a:p>
      </dgm:t>
    </dgm:pt>
    <dgm:pt modelId="{08E40B7F-54C0-EF47-89A3-FE1D2B155B3C}" type="sibTrans" cxnId="{DA429600-616A-2443-BF67-09125DB3B2BF}">
      <dgm:prSet/>
      <dgm:spPr/>
      <dgm:t>
        <a:bodyPr/>
        <a:lstStyle/>
        <a:p>
          <a:endParaRPr lang="en-US"/>
        </a:p>
      </dgm:t>
    </dgm:pt>
    <dgm:pt modelId="{76E8C2EE-B552-054C-B849-C1FC91A6A265}">
      <dgm:prSet/>
      <dgm:spPr/>
      <dgm:t>
        <a:bodyPr/>
        <a:lstStyle/>
        <a:p>
          <a:r>
            <a:rPr lang="en-US" b="1" dirty="0"/>
            <a:t>Bruce Sherman MD FCCP FACOEM </a:t>
          </a:r>
          <a:endParaRPr lang="en-US" b="0" i="1" dirty="0"/>
        </a:p>
        <a:p>
          <a:r>
            <a:rPr lang="en-US" b="0" i="1" dirty="0"/>
            <a:t>UNC Greensboro</a:t>
          </a:r>
        </a:p>
        <a:p>
          <a:r>
            <a:rPr lang="en-US" i="1" dirty="0"/>
            <a:t>National Alliance of Healthcare Purchaser Coalitions</a:t>
          </a:r>
        </a:p>
        <a:p>
          <a:r>
            <a:rPr lang="en-US" i="1" dirty="0"/>
            <a:t>Triad HealthCare Network</a:t>
          </a:r>
          <a:endParaRPr lang="en-US" dirty="0"/>
        </a:p>
      </dgm:t>
    </dgm:pt>
    <dgm:pt modelId="{3B92905B-3463-B94D-A0AF-AA214C45E02D}" type="parTrans" cxnId="{0F946501-A89E-6F4C-BE5F-F842FF5129B2}">
      <dgm:prSet/>
      <dgm:spPr/>
      <dgm:t>
        <a:bodyPr/>
        <a:lstStyle/>
        <a:p>
          <a:endParaRPr lang="en-US"/>
        </a:p>
      </dgm:t>
    </dgm:pt>
    <dgm:pt modelId="{07A76189-04CB-7747-974C-F6FD18914D78}" type="sibTrans" cxnId="{0F946501-A89E-6F4C-BE5F-F842FF5129B2}">
      <dgm:prSet/>
      <dgm:spPr/>
      <dgm:t>
        <a:bodyPr/>
        <a:lstStyle/>
        <a:p>
          <a:endParaRPr lang="en-US"/>
        </a:p>
      </dgm:t>
    </dgm:pt>
    <dgm:pt modelId="{188581DA-6FC9-5048-A001-A601B715F83A}">
      <dgm:prSet/>
      <dgm:spPr/>
      <dgm:t>
        <a:bodyPr/>
        <a:lstStyle/>
        <a:p>
          <a:r>
            <a:rPr lang="en-US" b="1" dirty="0"/>
            <a:t>Maiysha Clairborne MD</a:t>
          </a:r>
        </a:p>
        <a:p>
          <a:r>
            <a:rPr lang="en-US" b="1" dirty="0"/>
            <a:t> </a:t>
          </a:r>
          <a:r>
            <a:rPr lang="en-US" i="1" dirty="0"/>
            <a:t>The Mind ReMapping Academy</a:t>
          </a:r>
          <a:endParaRPr lang="en-US" dirty="0"/>
        </a:p>
      </dgm:t>
    </dgm:pt>
    <dgm:pt modelId="{5E79799F-A071-2C42-88D5-B477D1DB9497}" type="parTrans" cxnId="{4CFF6A65-7F7E-CF40-93B5-B1945121F419}">
      <dgm:prSet/>
      <dgm:spPr/>
      <dgm:t>
        <a:bodyPr/>
        <a:lstStyle/>
        <a:p>
          <a:endParaRPr lang="en-US"/>
        </a:p>
      </dgm:t>
    </dgm:pt>
    <dgm:pt modelId="{FE474C31-741B-9F4F-B307-24996835D22D}" type="sibTrans" cxnId="{4CFF6A65-7F7E-CF40-93B5-B1945121F419}">
      <dgm:prSet/>
      <dgm:spPr/>
      <dgm:t>
        <a:bodyPr/>
        <a:lstStyle/>
        <a:p>
          <a:endParaRPr lang="en-US"/>
        </a:p>
      </dgm:t>
    </dgm:pt>
    <dgm:pt modelId="{3428035C-B08B-EA4A-8115-D551F54DDD4B}">
      <dgm:prSet/>
      <dgm:spPr/>
      <dgm:t>
        <a:bodyPr/>
        <a:lstStyle/>
        <a:p>
          <a:r>
            <a:rPr lang="en-US" b="1" dirty="0"/>
            <a:t>Irene </a:t>
          </a:r>
          <a:r>
            <a:rPr lang="en-US" b="1" dirty="0" err="1"/>
            <a:t>Dankwa</a:t>
          </a:r>
          <a:r>
            <a:rPr lang="en-US" b="1" dirty="0"/>
            <a:t>-Mullan MD MPH</a:t>
          </a:r>
        </a:p>
        <a:p>
          <a:r>
            <a:rPr lang="en-US" b="1" dirty="0"/>
            <a:t> </a:t>
          </a:r>
          <a:r>
            <a:rPr lang="en-US" i="1" dirty="0"/>
            <a:t>IBM Watson Health</a:t>
          </a:r>
          <a:endParaRPr lang="en-US" dirty="0"/>
        </a:p>
      </dgm:t>
    </dgm:pt>
    <dgm:pt modelId="{6C027C65-D70F-EB46-A966-F265AB5BB581}" type="parTrans" cxnId="{11E5924A-C402-1644-96AA-2F1F73C423D1}">
      <dgm:prSet/>
      <dgm:spPr/>
      <dgm:t>
        <a:bodyPr/>
        <a:lstStyle/>
        <a:p>
          <a:endParaRPr lang="en-US"/>
        </a:p>
      </dgm:t>
    </dgm:pt>
    <dgm:pt modelId="{707C7200-C352-E746-9BF2-F10E75579C4D}" type="sibTrans" cxnId="{11E5924A-C402-1644-96AA-2F1F73C423D1}">
      <dgm:prSet/>
      <dgm:spPr/>
      <dgm:t>
        <a:bodyPr/>
        <a:lstStyle/>
        <a:p>
          <a:endParaRPr lang="en-US"/>
        </a:p>
      </dgm:t>
    </dgm:pt>
    <dgm:pt modelId="{0558330C-E6D8-C443-8B99-DA3AFE0F7513}">
      <dgm:prSet/>
      <dgm:spPr/>
      <dgm:t>
        <a:bodyPr/>
        <a:lstStyle/>
        <a:p>
          <a:r>
            <a:rPr lang="en-US" b="1" dirty="0" err="1"/>
            <a:t>Randa</a:t>
          </a:r>
          <a:r>
            <a:rPr lang="en-US" b="1" dirty="0"/>
            <a:t> Deaton MA</a:t>
          </a:r>
        </a:p>
        <a:p>
          <a:r>
            <a:rPr lang="en-US" b="1" dirty="0"/>
            <a:t> </a:t>
          </a:r>
          <a:r>
            <a:rPr lang="en-US" i="1" dirty="0"/>
            <a:t>Purchaser Business Group on Health</a:t>
          </a:r>
          <a:endParaRPr lang="en-US" dirty="0"/>
        </a:p>
      </dgm:t>
    </dgm:pt>
    <dgm:pt modelId="{85251007-D87C-344A-8DD8-B48B8EFDB465}" type="parTrans" cxnId="{C7AFABD6-ADCA-7241-9607-3F00603E188F}">
      <dgm:prSet/>
      <dgm:spPr/>
      <dgm:t>
        <a:bodyPr/>
        <a:lstStyle/>
        <a:p>
          <a:endParaRPr lang="en-US"/>
        </a:p>
      </dgm:t>
    </dgm:pt>
    <dgm:pt modelId="{F220B437-CEE6-274C-B044-281341CB73A7}" type="sibTrans" cxnId="{C7AFABD6-ADCA-7241-9607-3F00603E188F}">
      <dgm:prSet/>
      <dgm:spPr/>
      <dgm:t>
        <a:bodyPr/>
        <a:lstStyle/>
        <a:p>
          <a:endParaRPr lang="en-US"/>
        </a:p>
      </dgm:t>
    </dgm:pt>
    <dgm:pt modelId="{3F1FD568-D453-2E47-88DB-6753CB8CE5CB}">
      <dgm:prSet/>
      <dgm:spPr/>
      <dgm:t>
        <a:bodyPr/>
        <a:lstStyle/>
        <a:p>
          <a:r>
            <a:rPr lang="en-US" b="1" dirty="0"/>
            <a:t>Lisa K. Fitzpatrick MD MPH</a:t>
          </a:r>
        </a:p>
        <a:p>
          <a:r>
            <a:rPr lang="en-US" i="1" dirty="0"/>
            <a:t>Grapevine Health</a:t>
          </a:r>
        </a:p>
        <a:p>
          <a:r>
            <a:rPr lang="en-US" i="1" dirty="0"/>
            <a:t>Bright Health</a:t>
          </a:r>
          <a:endParaRPr lang="en-US" dirty="0"/>
        </a:p>
      </dgm:t>
    </dgm:pt>
    <dgm:pt modelId="{219B093F-CF0B-254A-8F24-563EC1241C0A}" type="parTrans" cxnId="{BAD4966F-D1B3-5645-82AC-19F44CD31AE7}">
      <dgm:prSet/>
      <dgm:spPr/>
      <dgm:t>
        <a:bodyPr/>
        <a:lstStyle/>
        <a:p>
          <a:endParaRPr lang="en-US"/>
        </a:p>
      </dgm:t>
    </dgm:pt>
    <dgm:pt modelId="{08E1197A-96BA-5C4A-B409-81C94AF63684}" type="sibTrans" cxnId="{BAD4966F-D1B3-5645-82AC-19F44CD31AE7}">
      <dgm:prSet/>
      <dgm:spPr/>
      <dgm:t>
        <a:bodyPr/>
        <a:lstStyle/>
        <a:p>
          <a:endParaRPr lang="en-US"/>
        </a:p>
      </dgm:t>
    </dgm:pt>
    <dgm:pt modelId="{95D11FD0-0D6C-E64B-8EF9-C35E5D7C17CC}">
      <dgm:prSet/>
      <dgm:spPr/>
      <dgm:t>
        <a:bodyPr/>
        <a:lstStyle/>
        <a:p>
          <a:r>
            <a:rPr lang="en-US" b="1" dirty="0"/>
            <a:t>Zane Gates MD</a:t>
          </a:r>
        </a:p>
        <a:p>
          <a:r>
            <a:rPr lang="en-US" i="1" dirty="0"/>
            <a:t>PeopleOne Health</a:t>
          </a:r>
          <a:endParaRPr lang="en-US" dirty="0"/>
        </a:p>
      </dgm:t>
    </dgm:pt>
    <dgm:pt modelId="{6CFBC873-1346-C548-8160-524AF0194A32}" type="parTrans" cxnId="{25F8E20F-4464-D54D-ACA2-55B084A3D282}">
      <dgm:prSet/>
      <dgm:spPr/>
      <dgm:t>
        <a:bodyPr/>
        <a:lstStyle/>
        <a:p>
          <a:endParaRPr lang="en-US"/>
        </a:p>
      </dgm:t>
    </dgm:pt>
    <dgm:pt modelId="{D699DEE1-7816-B848-805C-56F0E840BA76}" type="sibTrans" cxnId="{25F8E20F-4464-D54D-ACA2-55B084A3D282}">
      <dgm:prSet/>
      <dgm:spPr/>
      <dgm:t>
        <a:bodyPr/>
        <a:lstStyle/>
        <a:p>
          <a:endParaRPr lang="en-US"/>
        </a:p>
      </dgm:t>
    </dgm:pt>
    <dgm:pt modelId="{9A5DA9C1-AC4B-3441-A2BC-1A5C1BC5CEBA}">
      <dgm:prSet/>
      <dgm:spPr/>
      <dgm:t>
        <a:bodyPr/>
        <a:lstStyle/>
        <a:p>
          <a:r>
            <a:rPr lang="en-US" b="1" dirty="0"/>
            <a:t>William Generett Jr. JD</a:t>
          </a:r>
        </a:p>
        <a:p>
          <a:r>
            <a:rPr lang="en-US" i="1" dirty="0"/>
            <a:t>Duquesne University</a:t>
          </a:r>
          <a:endParaRPr lang="en-US" dirty="0"/>
        </a:p>
      </dgm:t>
    </dgm:pt>
    <dgm:pt modelId="{D42F1683-6FCD-F442-931A-9847D2B5A391}" type="parTrans" cxnId="{F1545417-E2BE-5840-845A-81335DC04946}">
      <dgm:prSet/>
      <dgm:spPr/>
      <dgm:t>
        <a:bodyPr/>
        <a:lstStyle/>
        <a:p>
          <a:endParaRPr lang="en-US"/>
        </a:p>
      </dgm:t>
    </dgm:pt>
    <dgm:pt modelId="{E390E747-192D-C64A-958B-4B785F1E4837}" type="sibTrans" cxnId="{F1545417-E2BE-5840-845A-81335DC04946}">
      <dgm:prSet/>
      <dgm:spPr/>
      <dgm:t>
        <a:bodyPr/>
        <a:lstStyle/>
        <a:p>
          <a:endParaRPr lang="en-US"/>
        </a:p>
      </dgm:t>
    </dgm:pt>
    <dgm:pt modelId="{8970E21C-39FD-8F4D-A2CA-7683822637CF}">
      <dgm:prSet/>
      <dgm:spPr/>
      <dgm:t>
        <a:bodyPr/>
        <a:lstStyle/>
        <a:p>
          <a:r>
            <a:rPr lang="en-US" b="1" dirty="0"/>
            <a:t>Lonie Haynes DL.P M.Sc. MPA ACHE</a:t>
          </a:r>
        </a:p>
        <a:p>
          <a:r>
            <a:rPr lang="en-US" i="1" dirty="0"/>
            <a:t>AmerisourceBergen</a:t>
          </a:r>
          <a:endParaRPr lang="en-US" dirty="0"/>
        </a:p>
      </dgm:t>
    </dgm:pt>
    <dgm:pt modelId="{01E9FE28-F478-E549-93A6-961425BDDFD4}" type="parTrans" cxnId="{5AA728E4-4120-C64B-B562-8EA2AB439064}">
      <dgm:prSet/>
      <dgm:spPr/>
      <dgm:t>
        <a:bodyPr/>
        <a:lstStyle/>
        <a:p>
          <a:endParaRPr lang="en-US"/>
        </a:p>
      </dgm:t>
    </dgm:pt>
    <dgm:pt modelId="{7E33EFE8-8A66-8743-85FF-D5EB4ECDBF95}" type="sibTrans" cxnId="{5AA728E4-4120-C64B-B562-8EA2AB439064}">
      <dgm:prSet/>
      <dgm:spPr/>
      <dgm:t>
        <a:bodyPr/>
        <a:lstStyle/>
        <a:p>
          <a:endParaRPr lang="en-US"/>
        </a:p>
      </dgm:t>
    </dgm:pt>
    <dgm:pt modelId="{52E97595-C273-294A-B65A-F2D9D49F5B8A}">
      <dgm:prSet/>
      <dgm:spPr/>
      <dgm:t>
        <a:bodyPr/>
        <a:lstStyle/>
        <a:p>
          <a:r>
            <a:rPr lang="en-US" b="1" dirty="0"/>
            <a:t>John Shufeldt MD JD MBA</a:t>
          </a:r>
        </a:p>
        <a:p>
          <a:r>
            <a:rPr lang="en-US" b="1" dirty="0"/>
            <a:t> </a:t>
          </a:r>
          <a:r>
            <a:rPr lang="en-US" i="1" dirty="0"/>
            <a:t>Tribal EM</a:t>
          </a:r>
        </a:p>
        <a:p>
          <a:r>
            <a:rPr lang="en-US" i="1" dirty="0"/>
            <a:t>EMPower Emergency Physicians</a:t>
          </a:r>
          <a:endParaRPr lang="en-US" dirty="0"/>
        </a:p>
      </dgm:t>
    </dgm:pt>
    <dgm:pt modelId="{ADED8575-F43D-864D-8186-90C7A096531F}" type="parTrans" cxnId="{AD2015B3-4BD4-E342-8C50-F129BD999B0C}">
      <dgm:prSet/>
      <dgm:spPr/>
      <dgm:t>
        <a:bodyPr/>
        <a:lstStyle/>
        <a:p>
          <a:endParaRPr lang="en-US"/>
        </a:p>
      </dgm:t>
    </dgm:pt>
    <dgm:pt modelId="{C65D390C-C5FA-A042-B63A-F15555EA6CFB}" type="sibTrans" cxnId="{AD2015B3-4BD4-E342-8C50-F129BD999B0C}">
      <dgm:prSet/>
      <dgm:spPr/>
      <dgm:t>
        <a:bodyPr/>
        <a:lstStyle/>
        <a:p>
          <a:endParaRPr lang="en-US"/>
        </a:p>
      </dgm:t>
    </dgm:pt>
    <dgm:pt modelId="{416431AB-9457-7141-86B3-650EB678B7D9}">
      <dgm:prSet/>
      <dgm:spPr/>
      <dgm:t>
        <a:bodyPr/>
        <a:lstStyle/>
        <a:p>
          <a:r>
            <a:rPr lang="en-US" b="1" dirty="0"/>
            <a:t>Jill Wener MD</a:t>
          </a:r>
        </a:p>
        <a:p>
          <a:r>
            <a:rPr lang="en-US" b="1" dirty="0"/>
            <a:t> </a:t>
          </a:r>
          <a:r>
            <a:rPr lang="en-US" i="1" dirty="0"/>
            <a:t>Conscious Anti-Racism LLC</a:t>
          </a:r>
          <a:endParaRPr lang="en-US" dirty="0"/>
        </a:p>
      </dgm:t>
    </dgm:pt>
    <dgm:pt modelId="{2FA07543-960F-E043-848D-0028FE02445E}" type="parTrans" cxnId="{F82C1191-0464-E64F-A94C-152D586C8C90}">
      <dgm:prSet/>
      <dgm:spPr/>
      <dgm:t>
        <a:bodyPr/>
        <a:lstStyle/>
        <a:p>
          <a:endParaRPr lang="en-US"/>
        </a:p>
      </dgm:t>
    </dgm:pt>
    <dgm:pt modelId="{17F56C16-6895-294C-9897-B815E7B2B429}" type="sibTrans" cxnId="{F82C1191-0464-E64F-A94C-152D586C8C90}">
      <dgm:prSet/>
      <dgm:spPr/>
      <dgm:t>
        <a:bodyPr/>
        <a:lstStyle/>
        <a:p>
          <a:endParaRPr lang="en-US"/>
        </a:p>
      </dgm:t>
    </dgm:pt>
    <dgm:pt modelId="{DE68B2A0-2EB4-8A47-ADB0-BBBDB2359707}">
      <dgm:prSet/>
      <dgm:spPr/>
      <dgm:t>
        <a:bodyPr/>
        <a:lstStyle/>
        <a:p>
          <a:r>
            <a:rPr lang="en-US" b="1" dirty="0"/>
            <a:t>Marissa Alert PhD</a:t>
          </a:r>
        </a:p>
        <a:p>
          <a:r>
            <a:rPr lang="en-US" b="0" i="1" dirty="0"/>
            <a:t>Johns Hopkins HealthCare Solutions</a:t>
          </a:r>
        </a:p>
      </dgm:t>
    </dgm:pt>
    <dgm:pt modelId="{293935CF-05E7-DD47-82B3-73BDE4664E5D}" type="parTrans" cxnId="{732CB908-AD7B-4C4D-9693-200F9F435A2F}">
      <dgm:prSet/>
      <dgm:spPr/>
      <dgm:t>
        <a:bodyPr/>
        <a:lstStyle/>
        <a:p>
          <a:endParaRPr lang="en-US"/>
        </a:p>
      </dgm:t>
    </dgm:pt>
    <dgm:pt modelId="{7E1C57AF-FD1D-0C4F-9E90-2D08F0047B01}" type="sibTrans" cxnId="{732CB908-AD7B-4C4D-9693-200F9F435A2F}">
      <dgm:prSet/>
      <dgm:spPr/>
      <dgm:t>
        <a:bodyPr/>
        <a:lstStyle/>
        <a:p>
          <a:endParaRPr lang="en-US"/>
        </a:p>
      </dgm:t>
    </dgm:pt>
    <dgm:pt modelId="{1EE0C857-70EE-A246-B1C9-C22E3C153038}">
      <dgm:prSet/>
      <dgm:spPr/>
      <dgm:t>
        <a:bodyPr/>
        <a:lstStyle/>
        <a:p>
          <a:r>
            <a:rPr lang="en-US" b="1" u="none" dirty="0"/>
            <a:t>Karthik Ganesh</a:t>
          </a:r>
          <a:br>
            <a:rPr lang="en-US" dirty="0"/>
          </a:br>
          <a:r>
            <a:rPr lang="en-US" i="1" dirty="0" err="1"/>
            <a:t>EmpiRx</a:t>
          </a:r>
          <a:r>
            <a:rPr lang="en-US" i="1" dirty="0"/>
            <a:t> Health</a:t>
          </a:r>
        </a:p>
      </dgm:t>
    </dgm:pt>
    <dgm:pt modelId="{6E1B15AF-D62D-C643-8E19-2884B79E4077}" type="parTrans" cxnId="{E72E3E8E-E297-9149-BA14-52A6B0485CD0}">
      <dgm:prSet/>
      <dgm:spPr/>
      <dgm:t>
        <a:bodyPr/>
        <a:lstStyle/>
        <a:p>
          <a:endParaRPr lang="en-US"/>
        </a:p>
      </dgm:t>
    </dgm:pt>
    <dgm:pt modelId="{233BAD0D-7775-3642-ABF4-02F3064D6CB1}" type="sibTrans" cxnId="{E72E3E8E-E297-9149-BA14-52A6B0485CD0}">
      <dgm:prSet/>
      <dgm:spPr/>
      <dgm:t>
        <a:bodyPr/>
        <a:lstStyle/>
        <a:p>
          <a:endParaRPr lang="en-US"/>
        </a:p>
      </dgm:t>
    </dgm:pt>
    <dgm:pt modelId="{04F2CC0E-A9D4-1040-8F0F-5B9A8AB11ACB}" type="pres">
      <dgm:prSet presAssocID="{71C34C55-F8B3-4AD5-9271-F367CAD1B80D}" presName="diagram" presStyleCnt="0">
        <dgm:presLayoutVars>
          <dgm:dir/>
          <dgm:resizeHandles val="exact"/>
        </dgm:presLayoutVars>
      </dgm:prSet>
      <dgm:spPr/>
    </dgm:pt>
    <dgm:pt modelId="{D5FE861F-E755-D548-8810-593FD62A9E5B}" type="pres">
      <dgm:prSet presAssocID="{1EA537DF-F535-478F-A92F-BDAA55FA8B4C}" presName="node" presStyleLbl="node1" presStyleIdx="0" presStyleCnt="14" custLinFactX="9634" custLinFactNeighborX="100000" custLinFactNeighborY="-43094">
        <dgm:presLayoutVars>
          <dgm:bulletEnabled val="1"/>
        </dgm:presLayoutVars>
      </dgm:prSet>
      <dgm:spPr/>
    </dgm:pt>
    <dgm:pt modelId="{4A24F645-C9BB-5247-BE92-678281B997A3}" type="pres">
      <dgm:prSet presAssocID="{A62B1392-A897-4CE9-A94A-45FC0588D314}" presName="sibTrans" presStyleCnt="0"/>
      <dgm:spPr/>
    </dgm:pt>
    <dgm:pt modelId="{7E0152C0-552E-1247-B8BB-6D93221DF2E6}" type="pres">
      <dgm:prSet presAssocID="{907A5190-CC1E-FD40-980F-8CFC4FE1393B}" presName="node" presStyleLbl="node1" presStyleIdx="1" presStyleCnt="14" custLinFactX="10000" custLinFactNeighborX="100000" custLinFactNeighborY="-43094">
        <dgm:presLayoutVars>
          <dgm:bulletEnabled val="1"/>
        </dgm:presLayoutVars>
      </dgm:prSet>
      <dgm:spPr/>
    </dgm:pt>
    <dgm:pt modelId="{CB105790-9545-D646-BBB3-057B2B49F8F9}" type="pres">
      <dgm:prSet presAssocID="{08E40B7F-54C0-EF47-89A3-FE1D2B155B3C}" presName="sibTrans" presStyleCnt="0"/>
      <dgm:spPr/>
    </dgm:pt>
    <dgm:pt modelId="{B1914011-B993-4C43-B8B3-F119FDCA6297}" type="pres">
      <dgm:prSet presAssocID="{76E8C2EE-B552-054C-B849-C1FC91A6A265}" presName="node" presStyleLbl="node1" presStyleIdx="2" presStyleCnt="14" custLinFactX="9579" custLinFactNeighborX="100000" custLinFactNeighborY="-43094">
        <dgm:presLayoutVars>
          <dgm:bulletEnabled val="1"/>
        </dgm:presLayoutVars>
      </dgm:prSet>
      <dgm:spPr/>
    </dgm:pt>
    <dgm:pt modelId="{F54EA338-04EF-DC45-86A2-DB9BDC62C066}" type="pres">
      <dgm:prSet presAssocID="{07A76189-04CB-7747-974C-F6FD18914D78}" presName="sibTrans" presStyleCnt="0"/>
      <dgm:spPr/>
    </dgm:pt>
    <dgm:pt modelId="{C1E9AD6D-1B32-F143-81D5-53E73E8DCE85}" type="pres">
      <dgm:prSet presAssocID="{DE68B2A0-2EB4-8A47-ADB0-BBBDB2359707}" presName="node" presStyleLbl="node1" presStyleIdx="3" presStyleCnt="14" custLinFactX="-100000" custLinFactNeighborX="-174255" custLinFactNeighborY="65230">
        <dgm:presLayoutVars>
          <dgm:bulletEnabled val="1"/>
        </dgm:presLayoutVars>
      </dgm:prSet>
      <dgm:spPr/>
    </dgm:pt>
    <dgm:pt modelId="{5726B4B3-2F2A-E749-A919-F74C7881E0D2}" type="pres">
      <dgm:prSet presAssocID="{7E1C57AF-FD1D-0C4F-9E90-2D08F0047B01}" presName="sibTrans" presStyleCnt="0"/>
      <dgm:spPr/>
    </dgm:pt>
    <dgm:pt modelId="{C3387ABB-D666-E341-898A-0253E2C75CA9}" type="pres">
      <dgm:prSet presAssocID="{188581DA-6FC9-5048-A001-A601B715F83A}" presName="node" presStyleLbl="node1" presStyleIdx="4" presStyleCnt="14" custLinFactX="-100000" custLinFactNeighborX="-175029" custLinFactNeighborY="64154">
        <dgm:presLayoutVars>
          <dgm:bulletEnabled val="1"/>
        </dgm:presLayoutVars>
      </dgm:prSet>
      <dgm:spPr/>
    </dgm:pt>
    <dgm:pt modelId="{62E90F51-5710-4B40-9BD0-1098B95EA33C}" type="pres">
      <dgm:prSet presAssocID="{FE474C31-741B-9F4F-B307-24996835D22D}" presName="sibTrans" presStyleCnt="0"/>
      <dgm:spPr/>
    </dgm:pt>
    <dgm:pt modelId="{F15F4296-33E7-5943-9782-F10492F0B418}" type="pres">
      <dgm:prSet presAssocID="{3428035C-B08B-EA4A-8115-D551F54DDD4B}" presName="node" presStyleLbl="node1" presStyleIdx="5" presStyleCnt="14" custLinFactX="100000" custLinFactNeighborX="174458" custLinFactNeighborY="-52262">
        <dgm:presLayoutVars>
          <dgm:bulletEnabled val="1"/>
        </dgm:presLayoutVars>
      </dgm:prSet>
      <dgm:spPr/>
    </dgm:pt>
    <dgm:pt modelId="{D4B8753A-7500-2C41-AE61-0C439AD15DA6}" type="pres">
      <dgm:prSet presAssocID="{707C7200-C352-E746-9BF2-F10E75579C4D}" presName="sibTrans" presStyleCnt="0"/>
      <dgm:spPr/>
    </dgm:pt>
    <dgm:pt modelId="{9277A37E-E34F-D74F-B289-C8DB8EB20303}" type="pres">
      <dgm:prSet presAssocID="{0558330C-E6D8-C443-8B99-DA3AFE0F7513}" presName="node" presStyleLbl="node1" presStyleIdx="6" presStyleCnt="14" custLinFactX="100000" custLinFactNeighborX="174367" custLinFactNeighborY="-52262">
        <dgm:presLayoutVars>
          <dgm:bulletEnabled val="1"/>
        </dgm:presLayoutVars>
      </dgm:prSet>
      <dgm:spPr/>
    </dgm:pt>
    <dgm:pt modelId="{2F333ACD-0E48-EC48-8C5F-CB24ABE38028}" type="pres">
      <dgm:prSet presAssocID="{F220B437-CEE6-274C-B044-281341CB73A7}" presName="sibTrans" presStyleCnt="0"/>
      <dgm:spPr/>
    </dgm:pt>
    <dgm:pt modelId="{FEB34701-4740-3441-B201-17D9AFA08DBE}" type="pres">
      <dgm:prSet presAssocID="{3F1FD568-D453-2E47-88DB-6753CB8CE5CB}" presName="node" presStyleLbl="node1" presStyleIdx="7" presStyleCnt="14" custLinFactX="-64576" custLinFactNeighborX="-100000" custLinFactNeighborY="56128">
        <dgm:presLayoutVars>
          <dgm:bulletEnabled val="1"/>
        </dgm:presLayoutVars>
      </dgm:prSet>
      <dgm:spPr/>
    </dgm:pt>
    <dgm:pt modelId="{FA1A44B1-C514-CC4E-B49A-6B7957A592D2}" type="pres">
      <dgm:prSet presAssocID="{08E1197A-96BA-5C4A-B409-81C94AF63684}" presName="sibTrans" presStyleCnt="0"/>
      <dgm:spPr/>
    </dgm:pt>
    <dgm:pt modelId="{958246C4-7C40-9C40-A245-B6D7B5144EC2}" type="pres">
      <dgm:prSet presAssocID="{1EE0C857-70EE-A246-B1C9-C22E3C153038}" presName="node" presStyleLbl="node1" presStyleIdx="8" presStyleCnt="14" custLinFactX="-64674" custLinFactNeighborX="-100000" custLinFactNeighborY="55951">
        <dgm:presLayoutVars>
          <dgm:bulletEnabled val="1"/>
        </dgm:presLayoutVars>
      </dgm:prSet>
      <dgm:spPr/>
    </dgm:pt>
    <dgm:pt modelId="{DE63CA7A-EDD1-8842-9381-F7F5DFC17218}" type="pres">
      <dgm:prSet presAssocID="{233BAD0D-7775-3642-ABF4-02F3064D6CB1}" presName="sibTrans" presStyleCnt="0"/>
      <dgm:spPr/>
    </dgm:pt>
    <dgm:pt modelId="{BAABE516-31BF-7341-948E-B48F34A33360}" type="pres">
      <dgm:prSet presAssocID="{95D11FD0-0D6C-E64B-8EF9-C35E5D7C17CC}" presName="node" presStyleLbl="node1" presStyleIdx="9" presStyleCnt="14" custLinFactX="-64675" custLinFactNeighborX="-100000" custLinFactNeighborY="55508">
        <dgm:presLayoutVars>
          <dgm:bulletEnabled val="1"/>
        </dgm:presLayoutVars>
      </dgm:prSet>
      <dgm:spPr/>
    </dgm:pt>
    <dgm:pt modelId="{F79BC1D9-197C-7349-AA39-6F37F71F6613}" type="pres">
      <dgm:prSet presAssocID="{D699DEE1-7816-B848-805C-56F0E840BA76}" presName="sibTrans" presStyleCnt="0"/>
      <dgm:spPr/>
    </dgm:pt>
    <dgm:pt modelId="{E72ED1C1-F2D5-4646-8626-D795F601B062}" type="pres">
      <dgm:prSet presAssocID="{9A5DA9C1-AC4B-3441-A2BC-1A5C1BC5CEBA}" presName="node" presStyleLbl="node1" presStyleIdx="10" presStyleCnt="14" custLinFactX="129755" custLinFactNeighborX="200000" custLinFactNeighborY="-60482">
        <dgm:presLayoutVars>
          <dgm:bulletEnabled val="1"/>
        </dgm:presLayoutVars>
      </dgm:prSet>
      <dgm:spPr/>
    </dgm:pt>
    <dgm:pt modelId="{010DFDF6-D048-7B45-B0FA-F135F3AC9294}" type="pres">
      <dgm:prSet presAssocID="{E390E747-192D-C64A-958B-4B785F1E4837}" presName="sibTrans" presStyleCnt="0"/>
      <dgm:spPr/>
    </dgm:pt>
    <dgm:pt modelId="{64DA5474-7DA8-2844-9C60-1E5089500ABA}" type="pres">
      <dgm:prSet presAssocID="{8970E21C-39FD-8F4D-A2CA-7683822637CF}" presName="node" presStyleLbl="node1" presStyleIdx="11" presStyleCnt="14" custLinFactNeighborX="-54095" custLinFactNeighborY="47546">
        <dgm:presLayoutVars>
          <dgm:bulletEnabled val="1"/>
        </dgm:presLayoutVars>
      </dgm:prSet>
      <dgm:spPr/>
    </dgm:pt>
    <dgm:pt modelId="{994BADFA-95EF-5247-9E99-7D4BE71E4B44}" type="pres">
      <dgm:prSet presAssocID="{7E33EFE8-8A66-8743-85FF-D5EB4ECDBF95}" presName="sibTrans" presStyleCnt="0"/>
      <dgm:spPr/>
    </dgm:pt>
    <dgm:pt modelId="{3B1E8868-8C77-C248-83E1-A422CA693B43}" type="pres">
      <dgm:prSet presAssocID="{52E97595-C273-294A-B65A-F2D9D49F5B8A}" presName="node" presStyleLbl="node1" presStyleIdx="12" presStyleCnt="14" custLinFactNeighborX="-55000" custLinFactNeighborY="48715">
        <dgm:presLayoutVars>
          <dgm:bulletEnabled val="1"/>
        </dgm:presLayoutVars>
      </dgm:prSet>
      <dgm:spPr/>
    </dgm:pt>
    <dgm:pt modelId="{4BCFE97E-A1E2-1E48-A59F-C7E8013BEC5A}" type="pres">
      <dgm:prSet presAssocID="{C65D390C-C5FA-A042-B63A-F15555EA6CFB}" presName="sibTrans" presStyleCnt="0"/>
      <dgm:spPr/>
    </dgm:pt>
    <dgm:pt modelId="{042AFBAC-D254-2045-9D76-59D6B87AF56E}" type="pres">
      <dgm:prSet presAssocID="{416431AB-9457-7141-86B3-650EB678B7D9}" presName="node" presStyleLbl="node1" presStyleIdx="13" presStyleCnt="14" custLinFactNeighborX="-54941" custLinFactNeighborY="47546">
        <dgm:presLayoutVars>
          <dgm:bulletEnabled val="1"/>
        </dgm:presLayoutVars>
      </dgm:prSet>
      <dgm:spPr/>
    </dgm:pt>
  </dgm:ptLst>
  <dgm:cxnLst>
    <dgm:cxn modelId="{DA429600-616A-2443-BF67-09125DB3B2BF}" srcId="{71C34C55-F8B3-4AD5-9271-F367CAD1B80D}" destId="{907A5190-CC1E-FD40-980F-8CFC4FE1393B}" srcOrd="1" destOrd="0" parTransId="{B07A8D68-0AC2-B24D-9FDC-7D82DF2F4C04}" sibTransId="{08E40B7F-54C0-EF47-89A3-FE1D2B155B3C}"/>
    <dgm:cxn modelId="{0F946501-A89E-6F4C-BE5F-F842FF5129B2}" srcId="{71C34C55-F8B3-4AD5-9271-F367CAD1B80D}" destId="{76E8C2EE-B552-054C-B849-C1FC91A6A265}" srcOrd="2" destOrd="0" parTransId="{3B92905B-3463-B94D-A0AF-AA214C45E02D}" sibTransId="{07A76189-04CB-7747-974C-F6FD18914D78}"/>
    <dgm:cxn modelId="{12F85C02-F14A-C84D-935F-D07DC724478C}" type="presOf" srcId="{DE68B2A0-2EB4-8A47-ADB0-BBBDB2359707}" destId="{C1E9AD6D-1B32-F143-81D5-53E73E8DCE85}" srcOrd="0" destOrd="0" presId="urn:microsoft.com/office/officeart/2005/8/layout/default"/>
    <dgm:cxn modelId="{6BBA1A03-E2F0-E343-B7A2-4D590FD5ECE8}" type="presOf" srcId="{95D11FD0-0D6C-E64B-8EF9-C35E5D7C17CC}" destId="{BAABE516-31BF-7341-948E-B48F34A33360}" srcOrd="0" destOrd="0" presId="urn:microsoft.com/office/officeart/2005/8/layout/default"/>
    <dgm:cxn modelId="{F32B4D07-DFBB-F842-A212-660043F7B166}" type="presOf" srcId="{3F1FD568-D453-2E47-88DB-6753CB8CE5CB}" destId="{FEB34701-4740-3441-B201-17D9AFA08DBE}" srcOrd="0" destOrd="0" presId="urn:microsoft.com/office/officeart/2005/8/layout/default"/>
    <dgm:cxn modelId="{732CB908-AD7B-4C4D-9693-200F9F435A2F}" srcId="{71C34C55-F8B3-4AD5-9271-F367CAD1B80D}" destId="{DE68B2A0-2EB4-8A47-ADB0-BBBDB2359707}" srcOrd="3" destOrd="0" parTransId="{293935CF-05E7-DD47-82B3-73BDE4664E5D}" sibTransId="{7E1C57AF-FD1D-0C4F-9E90-2D08F0047B01}"/>
    <dgm:cxn modelId="{25F8E20F-4464-D54D-ACA2-55B084A3D282}" srcId="{71C34C55-F8B3-4AD5-9271-F367CAD1B80D}" destId="{95D11FD0-0D6C-E64B-8EF9-C35E5D7C17CC}" srcOrd="9" destOrd="0" parTransId="{6CFBC873-1346-C548-8160-524AF0194A32}" sibTransId="{D699DEE1-7816-B848-805C-56F0E840BA76}"/>
    <dgm:cxn modelId="{F1545417-E2BE-5840-845A-81335DC04946}" srcId="{71C34C55-F8B3-4AD5-9271-F367CAD1B80D}" destId="{9A5DA9C1-AC4B-3441-A2BC-1A5C1BC5CEBA}" srcOrd="10" destOrd="0" parTransId="{D42F1683-6FCD-F442-931A-9847D2B5A391}" sibTransId="{E390E747-192D-C64A-958B-4B785F1E4837}"/>
    <dgm:cxn modelId="{7CD4B01E-359C-054E-BA74-8D595C56608D}" type="presOf" srcId="{76E8C2EE-B552-054C-B849-C1FC91A6A265}" destId="{B1914011-B993-4C43-B8B3-F119FDCA6297}" srcOrd="0" destOrd="0" presId="urn:microsoft.com/office/officeart/2005/8/layout/default"/>
    <dgm:cxn modelId="{FE86D435-2AD6-4384-AE09-2549D2575B20}" srcId="{71C34C55-F8B3-4AD5-9271-F367CAD1B80D}" destId="{1EA537DF-F535-478F-A92F-BDAA55FA8B4C}" srcOrd="0" destOrd="0" parTransId="{7C36570A-2F46-4682-963D-9A9E2451AC38}" sibTransId="{A62B1392-A897-4CE9-A94A-45FC0588D314}"/>
    <dgm:cxn modelId="{1092EA36-11CA-5D49-B849-51A84E80CA29}" type="presOf" srcId="{188581DA-6FC9-5048-A001-A601B715F83A}" destId="{C3387ABB-D666-E341-898A-0253E2C75CA9}" srcOrd="0" destOrd="0" presId="urn:microsoft.com/office/officeart/2005/8/layout/default"/>
    <dgm:cxn modelId="{8537123A-97BA-0D46-82AD-3CB161CB9514}" type="presOf" srcId="{3428035C-B08B-EA4A-8115-D551F54DDD4B}" destId="{F15F4296-33E7-5943-9782-F10492F0B418}" srcOrd="0" destOrd="0" presId="urn:microsoft.com/office/officeart/2005/8/layout/default"/>
    <dgm:cxn modelId="{51A2413F-21FC-5244-99A1-B59C1842DFA1}" type="presOf" srcId="{1EA537DF-F535-478F-A92F-BDAA55FA8B4C}" destId="{D5FE861F-E755-D548-8810-593FD62A9E5B}" srcOrd="0" destOrd="0" presId="urn:microsoft.com/office/officeart/2005/8/layout/default"/>
    <dgm:cxn modelId="{F3670F5E-0579-2745-B9B1-A67C4769CF5F}" type="presOf" srcId="{907A5190-CC1E-FD40-980F-8CFC4FE1393B}" destId="{7E0152C0-552E-1247-B8BB-6D93221DF2E6}" srcOrd="0" destOrd="0" presId="urn:microsoft.com/office/officeart/2005/8/layout/default"/>
    <dgm:cxn modelId="{4CFF6A65-7F7E-CF40-93B5-B1945121F419}" srcId="{71C34C55-F8B3-4AD5-9271-F367CAD1B80D}" destId="{188581DA-6FC9-5048-A001-A601B715F83A}" srcOrd="4" destOrd="0" parTransId="{5E79799F-A071-2C42-88D5-B477D1DB9497}" sibTransId="{FE474C31-741B-9F4F-B307-24996835D22D}"/>
    <dgm:cxn modelId="{11E5924A-C402-1644-96AA-2F1F73C423D1}" srcId="{71C34C55-F8B3-4AD5-9271-F367CAD1B80D}" destId="{3428035C-B08B-EA4A-8115-D551F54DDD4B}" srcOrd="5" destOrd="0" parTransId="{6C027C65-D70F-EB46-A966-F265AB5BB581}" sibTransId="{707C7200-C352-E746-9BF2-F10E75579C4D}"/>
    <dgm:cxn modelId="{BAD4966F-D1B3-5645-82AC-19F44CD31AE7}" srcId="{71C34C55-F8B3-4AD5-9271-F367CAD1B80D}" destId="{3F1FD568-D453-2E47-88DB-6753CB8CE5CB}" srcOrd="7" destOrd="0" parTransId="{219B093F-CF0B-254A-8F24-563EC1241C0A}" sibTransId="{08E1197A-96BA-5C4A-B409-81C94AF63684}"/>
    <dgm:cxn modelId="{E72E3E8E-E297-9149-BA14-52A6B0485CD0}" srcId="{71C34C55-F8B3-4AD5-9271-F367CAD1B80D}" destId="{1EE0C857-70EE-A246-B1C9-C22E3C153038}" srcOrd="8" destOrd="0" parTransId="{6E1B15AF-D62D-C643-8E19-2884B79E4077}" sibTransId="{233BAD0D-7775-3642-ABF4-02F3064D6CB1}"/>
    <dgm:cxn modelId="{F82C1191-0464-E64F-A94C-152D586C8C90}" srcId="{71C34C55-F8B3-4AD5-9271-F367CAD1B80D}" destId="{416431AB-9457-7141-86B3-650EB678B7D9}" srcOrd="13" destOrd="0" parTransId="{2FA07543-960F-E043-848D-0028FE02445E}" sibTransId="{17F56C16-6895-294C-9897-B815E7B2B429}"/>
    <dgm:cxn modelId="{1B343693-93ED-0740-841E-9FB161BE6E7F}" type="presOf" srcId="{1EE0C857-70EE-A246-B1C9-C22E3C153038}" destId="{958246C4-7C40-9C40-A245-B6D7B5144EC2}" srcOrd="0" destOrd="0" presId="urn:microsoft.com/office/officeart/2005/8/layout/default"/>
    <dgm:cxn modelId="{44EDAC9D-6302-694F-9678-580014D2AECD}" type="presOf" srcId="{52E97595-C273-294A-B65A-F2D9D49F5B8A}" destId="{3B1E8868-8C77-C248-83E1-A422CA693B43}" srcOrd="0" destOrd="0" presId="urn:microsoft.com/office/officeart/2005/8/layout/default"/>
    <dgm:cxn modelId="{88F42BA8-073A-9444-AA5E-1CB766F52E9F}" type="presOf" srcId="{8970E21C-39FD-8F4D-A2CA-7683822637CF}" destId="{64DA5474-7DA8-2844-9C60-1E5089500ABA}" srcOrd="0" destOrd="0" presId="urn:microsoft.com/office/officeart/2005/8/layout/default"/>
    <dgm:cxn modelId="{AD2015B3-4BD4-E342-8C50-F129BD999B0C}" srcId="{71C34C55-F8B3-4AD5-9271-F367CAD1B80D}" destId="{52E97595-C273-294A-B65A-F2D9D49F5B8A}" srcOrd="12" destOrd="0" parTransId="{ADED8575-F43D-864D-8186-90C7A096531F}" sibTransId="{C65D390C-C5FA-A042-B63A-F15555EA6CFB}"/>
    <dgm:cxn modelId="{BB0C9FB8-9549-4C4A-8CDF-93B90D275AC0}" type="presOf" srcId="{71C34C55-F8B3-4AD5-9271-F367CAD1B80D}" destId="{04F2CC0E-A9D4-1040-8F0F-5B9A8AB11ACB}" srcOrd="0" destOrd="0" presId="urn:microsoft.com/office/officeart/2005/8/layout/default"/>
    <dgm:cxn modelId="{8360F9CF-B949-4D48-B69F-4ACA2DA15C59}" type="presOf" srcId="{9A5DA9C1-AC4B-3441-A2BC-1A5C1BC5CEBA}" destId="{E72ED1C1-F2D5-4646-8626-D795F601B062}" srcOrd="0" destOrd="0" presId="urn:microsoft.com/office/officeart/2005/8/layout/default"/>
    <dgm:cxn modelId="{C7AFABD6-ADCA-7241-9607-3F00603E188F}" srcId="{71C34C55-F8B3-4AD5-9271-F367CAD1B80D}" destId="{0558330C-E6D8-C443-8B99-DA3AFE0F7513}" srcOrd="6" destOrd="0" parTransId="{85251007-D87C-344A-8DD8-B48B8EFDB465}" sibTransId="{F220B437-CEE6-274C-B044-281341CB73A7}"/>
    <dgm:cxn modelId="{5AA728E4-4120-C64B-B562-8EA2AB439064}" srcId="{71C34C55-F8B3-4AD5-9271-F367CAD1B80D}" destId="{8970E21C-39FD-8F4D-A2CA-7683822637CF}" srcOrd="11" destOrd="0" parTransId="{01E9FE28-F478-E549-93A6-961425BDDFD4}" sibTransId="{7E33EFE8-8A66-8743-85FF-D5EB4ECDBF95}"/>
    <dgm:cxn modelId="{0CF18AEC-63CC-7943-AEC4-D4B83F222207}" type="presOf" srcId="{0558330C-E6D8-C443-8B99-DA3AFE0F7513}" destId="{9277A37E-E34F-D74F-B289-C8DB8EB20303}" srcOrd="0" destOrd="0" presId="urn:microsoft.com/office/officeart/2005/8/layout/default"/>
    <dgm:cxn modelId="{9243FEFA-2ACA-5241-9A3A-D644F7C121FA}" type="presOf" srcId="{416431AB-9457-7141-86B3-650EB678B7D9}" destId="{042AFBAC-D254-2045-9D76-59D6B87AF56E}" srcOrd="0" destOrd="0" presId="urn:microsoft.com/office/officeart/2005/8/layout/default"/>
    <dgm:cxn modelId="{338B4149-94DC-A14A-A0B3-93ED80F60AB3}" type="presParOf" srcId="{04F2CC0E-A9D4-1040-8F0F-5B9A8AB11ACB}" destId="{D5FE861F-E755-D548-8810-593FD62A9E5B}" srcOrd="0" destOrd="0" presId="urn:microsoft.com/office/officeart/2005/8/layout/default"/>
    <dgm:cxn modelId="{1BEF3597-8747-BC40-8A29-DD750BC9789C}" type="presParOf" srcId="{04F2CC0E-A9D4-1040-8F0F-5B9A8AB11ACB}" destId="{4A24F645-C9BB-5247-BE92-678281B997A3}" srcOrd="1" destOrd="0" presId="urn:microsoft.com/office/officeart/2005/8/layout/default"/>
    <dgm:cxn modelId="{97E82B45-FFC7-EC49-8537-0AF8B3A92C8B}" type="presParOf" srcId="{04F2CC0E-A9D4-1040-8F0F-5B9A8AB11ACB}" destId="{7E0152C0-552E-1247-B8BB-6D93221DF2E6}" srcOrd="2" destOrd="0" presId="urn:microsoft.com/office/officeart/2005/8/layout/default"/>
    <dgm:cxn modelId="{244CC6D3-D8C2-E340-9C5F-3ACF0561E750}" type="presParOf" srcId="{04F2CC0E-A9D4-1040-8F0F-5B9A8AB11ACB}" destId="{CB105790-9545-D646-BBB3-057B2B49F8F9}" srcOrd="3" destOrd="0" presId="urn:microsoft.com/office/officeart/2005/8/layout/default"/>
    <dgm:cxn modelId="{78C68032-8817-4E49-8134-6E82588605CE}" type="presParOf" srcId="{04F2CC0E-A9D4-1040-8F0F-5B9A8AB11ACB}" destId="{B1914011-B993-4C43-B8B3-F119FDCA6297}" srcOrd="4" destOrd="0" presId="urn:microsoft.com/office/officeart/2005/8/layout/default"/>
    <dgm:cxn modelId="{99F7E080-E308-F344-80E7-7B3734C4E6B5}" type="presParOf" srcId="{04F2CC0E-A9D4-1040-8F0F-5B9A8AB11ACB}" destId="{F54EA338-04EF-DC45-86A2-DB9BDC62C066}" srcOrd="5" destOrd="0" presId="urn:microsoft.com/office/officeart/2005/8/layout/default"/>
    <dgm:cxn modelId="{7A3C2A9F-ADFF-1143-B376-07CEA625829F}" type="presParOf" srcId="{04F2CC0E-A9D4-1040-8F0F-5B9A8AB11ACB}" destId="{C1E9AD6D-1B32-F143-81D5-53E73E8DCE85}" srcOrd="6" destOrd="0" presId="urn:microsoft.com/office/officeart/2005/8/layout/default"/>
    <dgm:cxn modelId="{8FB67DF3-E137-5D41-9CCE-D1AAA5CFD278}" type="presParOf" srcId="{04F2CC0E-A9D4-1040-8F0F-5B9A8AB11ACB}" destId="{5726B4B3-2F2A-E749-A919-F74C7881E0D2}" srcOrd="7" destOrd="0" presId="urn:microsoft.com/office/officeart/2005/8/layout/default"/>
    <dgm:cxn modelId="{EB394492-7EC2-BF45-964E-11461BC649C8}" type="presParOf" srcId="{04F2CC0E-A9D4-1040-8F0F-5B9A8AB11ACB}" destId="{C3387ABB-D666-E341-898A-0253E2C75CA9}" srcOrd="8" destOrd="0" presId="urn:microsoft.com/office/officeart/2005/8/layout/default"/>
    <dgm:cxn modelId="{1AD02888-F5C4-F641-BD66-1A7531274080}" type="presParOf" srcId="{04F2CC0E-A9D4-1040-8F0F-5B9A8AB11ACB}" destId="{62E90F51-5710-4B40-9BD0-1098B95EA33C}" srcOrd="9" destOrd="0" presId="urn:microsoft.com/office/officeart/2005/8/layout/default"/>
    <dgm:cxn modelId="{665DCDE5-16B3-CF46-B96B-AD0C5E9FC763}" type="presParOf" srcId="{04F2CC0E-A9D4-1040-8F0F-5B9A8AB11ACB}" destId="{F15F4296-33E7-5943-9782-F10492F0B418}" srcOrd="10" destOrd="0" presId="urn:microsoft.com/office/officeart/2005/8/layout/default"/>
    <dgm:cxn modelId="{6E61861D-728D-EA4A-8ED0-F4736A9B2B63}" type="presParOf" srcId="{04F2CC0E-A9D4-1040-8F0F-5B9A8AB11ACB}" destId="{D4B8753A-7500-2C41-AE61-0C439AD15DA6}" srcOrd="11" destOrd="0" presId="urn:microsoft.com/office/officeart/2005/8/layout/default"/>
    <dgm:cxn modelId="{8EC59583-4232-7842-A6E5-A9381DBBD686}" type="presParOf" srcId="{04F2CC0E-A9D4-1040-8F0F-5B9A8AB11ACB}" destId="{9277A37E-E34F-D74F-B289-C8DB8EB20303}" srcOrd="12" destOrd="0" presId="urn:microsoft.com/office/officeart/2005/8/layout/default"/>
    <dgm:cxn modelId="{F8C389CD-A617-1849-9272-8D92F4CE100F}" type="presParOf" srcId="{04F2CC0E-A9D4-1040-8F0F-5B9A8AB11ACB}" destId="{2F333ACD-0E48-EC48-8C5F-CB24ABE38028}" srcOrd="13" destOrd="0" presId="urn:microsoft.com/office/officeart/2005/8/layout/default"/>
    <dgm:cxn modelId="{0C775F46-4E91-EF4C-A2AD-7E6A149CCBF5}" type="presParOf" srcId="{04F2CC0E-A9D4-1040-8F0F-5B9A8AB11ACB}" destId="{FEB34701-4740-3441-B201-17D9AFA08DBE}" srcOrd="14" destOrd="0" presId="urn:microsoft.com/office/officeart/2005/8/layout/default"/>
    <dgm:cxn modelId="{343424FD-A7BC-C644-BD81-F9D9113003B0}" type="presParOf" srcId="{04F2CC0E-A9D4-1040-8F0F-5B9A8AB11ACB}" destId="{FA1A44B1-C514-CC4E-B49A-6B7957A592D2}" srcOrd="15" destOrd="0" presId="urn:microsoft.com/office/officeart/2005/8/layout/default"/>
    <dgm:cxn modelId="{4F7ABAF8-67C6-C743-B23B-55CA0A21349B}" type="presParOf" srcId="{04F2CC0E-A9D4-1040-8F0F-5B9A8AB11ACB}" destId="{958246C4-7C40-9C40-A245-B6D7B5144EC2}" srcOrd="16" destOrd="0" presId="urn:microsoft.com/office/officeart/2005/8/layout/default"/>
    <dgm:cxn modelId="{79D02563-7297-4B41-B6AC-BA2343674E7E}" type="presParOf" srcId="{04F2CC0E-A9D4-1040-8F0F-5B9A8AB11ACB}" destId="{DE63CA7A-EDD1-8842-9381-F7F5DFC17218}" srcOrd="17" destOrd="0" presId="urn:microsoft.com/office/officeart/2005/8/layout/default"/>
    <dgm:cxn modelId="{307F581A-BF7E-6A4F-B2AD-F762FC7432D7}" type="presParOf" srcId="{04F2CC0E-A9D4-1040-8F0F-5B9A8AB11ACB}" destId="{BAABE516-31BF-7341-948E-B48F34A33360}" srcOrd="18" destOrd="0" presId="urn:microsoft.com/office/officeart/2005/8/layout/default"/>
    <dgm:cxn modelId="{85C0FF3D-5B16-F143-9903-0C9C95960AC2}" type="presParOf" srcId="{04F2CC0E-A9D4-1040-8F0F-5B9A8AB11ACB}" destId="{F79BC1D9-197C-7349-AA39-6F37F71F6613}" srcOrd="19" destOrd="0" presId="urn:microsoft.com/office/officeart/2005/8/layout/default"/>
    <dgm:cxn modelId="{5033F656-EFFC-2C4D-A157-A05586467BE8}" type="presParOf" srcId="{04F2CC0E-A9D4-1040-8F0F-5B9A8AB11ACB}" destId="{E72ED1C1-F2D5-4646-8626-D795F601B062}" srcOrd="20" destOrd="0" presId="urn:microsoft.com/office/officeart/2005/8/layout/default"/>
    <dgm:cxn modelId="{C2F4F42F-3B83-E441-98A9-B238F4ACC0B5}" type="presParOf" srcId="{04F2CC0E-A9D4-1040-8F0F-5B9A8AB11ACB}" destId="{010DFDF6-D048-7B45-B0FA-F135F3AC9294}" srcOrd="21" destOrd="0" presId="urn:microsoft.com/office/officeart/2005/8/layout/default"/>
    <dgm:cxn modelId="{ADAC98BD-358A-D644-BCB7-9DF644CE4580}" type="presParOf" srcId="{04F2CC0E-A9D4-1040-8F0F-5B9A8AB11ACB}" destId="{64DA5474-7DA8-2844-9C60-1E5089500ABA}" srcOrd="22" destOrd="0" presId="urn:microsoft.com/office/officeart/2005/8/layout/default"/>
    <dgm:cxn modelId="{4BC5C735-6DFC-CF40-94F4-FC2E0E80B798}" type="presParOf" srcId="{04F2CC0E-A9D4-1040-8F0F-5B9A8AB11ACB}" destId="{994BADFA-95EF-5247-9E99-7D4BE71E4B44}" srcOrd="23" destOrd="0" presId="urn:microsoft.com/office/officeart/2005/8/layout/default"/>
    <dgm:cxn modelId="{295D96B4-7438-C944-B1C5-57327E8FC385}" type="presParOf" srcId="{04F2CC0E-A9D4-1040-8F0F-5B9A8AB11ACB}" destId="{3B1E8868-8C77-C248-83E1-A422CA693B43}" srcOrd="24" destOrd="0" presId="urn:microsoft.com/office/officeart/2005/8/layout/default"/>
    <dgm:cxn modelId="{194AF84C-08BD-9245-949A-11CE3B77C0C3}" type="presParOf" srcId="{04F2CC0E-A9D4-1040-8F0F-5B9A8AB11ACB}" destId="{4BCFE97E-A1E2-1E48-A59F-C7E8013BEC5A}" srcOrd="25" destOrd="0" presId="urn:microsoft.com/office/officeart/2005/8/layout/default"/>
    <dgm:cxn modelId="{0925AE9C-89BA-6044-A1E2-1439CB9BA301}" type="presParOf" srcId="{04F2CC0E-A9D4-1040-8F0F-5B9A8AB11ACB}" destId="{042AFBAC-D254-2045-9D76-59D6B87AF56E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CD2F0-DB6F-5941-B51B-06210E117E62}">
      <dsp:nvSpPr>
        <dsp:cNvPr id="0" name=""/>
        <dsp:cNvSpPr/>
      </dsp:nvSpPr>
      <dsp:spPr>
        <a:xfrm>
          <a:off x="0" y="69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FE24B-201D-0048-B957-BA7846C53D29}">
      <dsp:nvSpPr>
        <dsp:cNvPr id="0" name=""/>
        <dsp:cNvSpPr/>
      </dsp:nvSpPr>
      <dsp:spPr>
        <a:xfrm>
          <a:off x="0" y="696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Foreword</a:t>
          </a:r>
        </a:p>
      </dsp:txBody>
      <dsp:txXfrm>
        <a:off x="0" y="696"/>
        <a:ext cx="7836126" cy="285373"/>
      </dsp:txXfrm>
    </dsp:sp>
    <dsp:sp modelId="{9E632ACD-7757-0946-9CA3-AEC3ED6F31D4}">
      <dsp:nvSpPr>
        <dsp:cNvPr id="0" name=""/>
        <dsp:cNvSpPr/>
      </dsp:nvSpPr>
      <dsp:spPr>
        <a:xfrm>
          <a:off x="0" y="286070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1BAF5-04ED-3348-A7AC-2B111E92D0F0}">
      <dsp:nvSpPr>
        <dsp:cNvPr id="0" name=""/>
        <dsp:cNvSpPr/>
      </dsp:nvSpPr>
      <dsp:spPr>
        <a:xfrm>
          <a:off x="0" y="286070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Introduction</a:t>
          </a:r>
        </a:p>
      </dsp:txBody>
      <dsp:txXfrm>
        <a:off x="0" y="286070"/>
        <a:ext cx="7836126" cy="285373"/>
      </dsp:txXfrm>
    </dsp:sp>
    <dsp:sp modelId="{1B4E6D3D-65D7-AE4E-B0AA-EF5CF0C412B4}">
      <dsp:nvSpPr>
        <dsp:cNvPr id="0" name=""/>
        <dsp:cNvSpPr/>
      </dsp:nvSpPr>
      <dsp:spPr>
        <a:xfrm>
          <a:off x="0" y="571443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C3652-AB89-914E-A09D-0B38EEB94EB2}">
      <dsp:nvSpPr>
        <dsp:cNvPr id="0" name=""/>
        <dsp:cNvSpPr/>
      </dsp:nvSpPr>
      <dsp:spPr>
        <a:xfrm>
          <a:off x="0" y="571443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Implicit Bias</a:t>
          </a:r>
        </a:p>
      </dsp:txBody>
      <dsp:txXfrm>
        <a:off x="0" y="571443"/>
        <a:ext cx="7836126" cy="285373"/>
      </dsp:txXfrm>
    </dsp:sp>
    <dsp:sp modelId="{9FF42EB8-6DA9-D849-83F5-6814E55522D1}">
      <dsp:nvSpPr>
        <dsp:cNvPr id="0" name=""/>
        <dsp:cNvSpPr/>
      </dsp:nvSpPr>
      <dsp:spPr>
        <a:xfrm>
          <a:off x="0" y="85681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E0664-1563-2549-8C87-10CED79F40F7}">
      <dsp:nvSpPr>
        <dsp:cNvPr id="0" name=""/>
        <dsp:cNvSpPr/>
      </dsp:nvSpPr>
      <dsp:spPr>
        <a:xfrm>
          <a:off x="0" y="856816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Allyship</a:t>
          </a:r>
        </a:p>
      </dsp:txBody>
      <dsp:txXfrm>
        <a:off x="0" y="856816"/>
        <a:ext cx="7836126" cy="285373"/>
      </dsp:txXfrm>
    </dsp:sp>
    <dsp:sp modelId="{089DE276-2C54-FD41-B59A-DEB7655CBE32}">
      <dsp:nvSpPr>
        <dsp:cNvPr id="0" name=""/>
        <dsp:cNvSpPr/>
      </dsp:nvSpPr>
      <dsp:spPr>
        <a:xfrm>
          <a:off x="0" y="1142190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CB357-F134-5041-87A4-13A55CD2CA8C}">
      <dsp:nvSpPr>
        <dsp:cNvPr id="0" name=""/>
        <dsp:cNvSpPr/>
      </dsp:nvSpPr>
      <dsp:spPr>
        <a:xfrm>
          <a:off x="0" y="1142190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Social Determinants of Health</a:t>
          </a:r>
        </a:p>
      </dsp:txBody>
      <dsp:txXfrm>
        <a:off x="0" y="1142190"/>
        <a:ext cx="7836126" cy="285373"/>
      </dsp:txXfrm>
    </dsp:sp>
    <dsp:sp modelId="{6EE7C86E-2536-414E-B0BA-4249BDED97BB}">
      <dsp:nvSpPr>
        <dsp:cNvPr id="0" name=""/>
        <dsp:cNvSpPr/>
      </dsp:nvSpPr>
      <dsp:spPr>
        <a:xfrm>
          <a:off x="0" y="1427563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8868D-58A9-D349-9361-62527B3B525B}">
      <dsp:nvSpPr>
        <dsp:cNvPr id="0" name=""/>
        <dsp:cNvSpPr/>
      </dsp:nvSpPr>
      <dsp:spPr>
        <a:xfrm>
          <a:off x="0" y="1427563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Political Determinants of Health</a:t>
          </a:r>
        </a:p>
      </dsp:txBody>
      <dsp:txXfrm>
        <a:off x="0" y="1427563"/>
        <a:ext cx="7836126" cy="285373"/>
      </dsp:txXfrm>
    </dsp:sp>
    <dsp:sp modelId="{3241F880-2EB5-2D4F-8328-37BC598933D0}">
      <dsp:nvSpPr>
        <dsp:cNvPr id="0" name=""/>
        <dsp:cNvSpPr/>
      </dsp:nvSpPr>
      <dsp:spPr>
        <a:xfrm>
          <a:off x="0" y="171293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D0492-E896-3448-B9B8-0B3442899F06}">
      <dsp:nvSpPr>
        <dsp:cNvPr id="0" name=""/>
        <dsp:cNvSpPr/>
      </dsp:nvSpPr>
      <dsp:spPr>
        <a:xfrm>
          <a:off x="0" y="1712936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Medical Mistrust</a:t>
          </a:r>
        </a:p>
      </dsp:txBody>
      <dsp:txXfrm>
        <a:off x="0" y="1712936"/>
        <a:ext cx="7836126" cy="285373"/>
      </dsp:txXfrm>
    </dsp:sp>
    <dsp:sp modelId="{66F68981-9735-9041-A429-8ED896FC022E}">
      <dsp:nvSpPr>
        <dsp:cNvPr id="0" name=""/>
        <dsp:cNvSpPr/>
      </dsp:nvSpPr>
      <dsp:spPr>
        <a:xfrm>
          <a:off x="0" y="1998310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48C8A-A73F-FB4B-B01B-0C0A3153F7B3}">
      <dsp:nvSpPr>
        <dsp:cNvPr id="0" name=""/>
        <dsp:cNvSpPr/>
      </dsp:nvSpPr>
      <dsp:spPr>
        <a:xfrm>
          <a:off x="0" y="1998310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Racial Disparities in Behavioral/Mental Health</a:t>
          </a:r>
        </a:p>
      </dsp:txBody>
      <dsp:txXfrm>
        <a:off x="0" y="1998310"/>
        <a:ext cx="7836126" cy="285373"/>
      </dsp:txXfrm>
    </dsp:sp>
    <dsp:sp modelId="{9F790668-0FB8-F040-8830-A899DD4F7BF1}">
      <dsp:nvSpPr>
        <dsp:cNvPr id="0" name=""/>
        <dsp:cNvSpPr/>
      </dsp:nvSpPr>
      <dsp:spPr>
        <a:xfrm>
          <a:off x="0" y="2283683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BAE3F-1BBF-DE47-811C-9FE44B7E2A2D}">
      <dsp:nvSpPr>
        <dsp:cNvPr id="0" name=""/>
        <dsp:cNvSpPr/>
      </dsp:nvSpPr>
      <dsp:spPr>
        <a:xfrm>
          <a:off x="0" y="2283683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Racial Disparities in Primary Care</a:t>
          </a:r>
        </a:p>
      </dsp:txBody>
      <dsp:txXfrm>
        <a:off x="0" y="2283683"/>
        <a:ext cx="7836126" cy="285373"/>
      </dsp:txXfrm>
    </dsp:sp>
    <dsp:sp modelId="{FB79CBD4-5AC9-594F-94E3-1F6C0114F144}">
      <dsp:nvSpPr>
        <dsp:cNvPr id="0" name=""/>
        <dsp:cNvSpPr/>
      </dsp:nvSpPr>
      <dsp:spPr>
        <a:xfrm>
          <a:off x="0" y="256905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CC378-6805-7241-A648-0BB03B9C6D7A}">
      <dsp:nvSpPr>
        <dsp:cNvPr id="0" name=""/>
        <dsp:cNvSpPr/>
      </dsp:nvSpPr>
      <dsp:spPr>
        <a:xfrm>
          <a:off x="0" y="2569056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Racial Disparities in the Medical Referral Process</a:t>
          </a:r>
        </a:p>
      </dsp:txBody>
      <dsp:txXfrm>
        <a:off x="0" y="2569056"/>
        <a:ext cx="7836126" cy="285373"/>
      </dsp:txXfrm>
    </dsp:sp>
    <dsp:sp modelId="{13EAFE0B-E30D-4645-BDBF-47BB1E1C3093}">
      <dsp:nvSpPr>
        <dsp:cNvPr id="0" name=""/>
        <dsp:cNvSpPr/>
      </dsp:nvSpPr>
      <dsp:spPr>
        <a:xfrm>
          <a:off x="0" y="2854429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37316-182B-CC41-BBFE-E4DE0FF5E223}">
      <dsp:nvSpPr>
        <dsp:cNvPr id="0" name=""/>
        <dsp:cNvSpPr/>
      </dsp:nvSpPr>
      <dsp:spPr>
        <a:xfrm>
          <a:off x="0" y="2854430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Racial Disparities in Surgery and Surgical Outcomes</a:t>
          </a:r>
        </a:p>
      </dsp:txBody>
      <dsp:txXfrm>
        <a:off x="0" y="2854430"/>
        <a:ext cx="7836126" cy="285373"/>
      </dsp:txXfrm>
    </dsp:sp>
    <dsp:sp modelId="{C8FE4889-02A9-4274-B85C-0D52B90C2D77}">
      <dsp:nvSpPr>
        <dsp:cNvPr id="0" name=""/>
        <dsp:cNvSpPr/>
      </dsp:nvSpPr>
      <dsp:spPr>
        <a:xfrm>
          <a:off x="0" y="318583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A5317-E76E-497D-955A-D3483F67B27C}">
      <dsp:nvSpPr>
        <dsp:cNvPr id="0" name=""/>
        <dsp:cNvSpPr/>
      </dsp:nvSpPr>
      <dsp:spPr>
        <a:xfrm>
          <a:off x="0" y="3139803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Solution: Racial Disparities in Surgery and Surgical Outcomes</a:t>
          </a:r>
        </a:p>
      </dsp:txBody>
      <dsp:txXfrm>
        <a:off x="0" y="3139803"/>
        <a:ext cx="7836126" cy="285373"/>
      </dsp:txXfrm>
    </dsp:sp>
    <dsp:sp modelId="{F51F1AA9-EC06-9E4B-BD4C-7AC5D7195F12}">
      <dsp:nvSpPr>
        <dsp:cNvPr id="0" name=""/>
        <dsp:cNvSpPr/>
      </dsp:nvSpPr>
      <dsp:spPr>
        <a:xfrm>
          <a:off x="0" y="342517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C1736-45A8-E94D-9977-A4A7C3807718}">
      <dsp:nvSpPr>
        <dsp:cNvPr id="0" name=""/>
        <dsp:cNvSpPr/>
      </dsp:nvSpPr>
      <dsp:spPr>
        <a:xfrm>
          <a:off x="0" y="3425176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Health Equity and Pharmacy Benefit Managers (PBMs)</a:t>
          </a:r>
        </a:p>
      </dsp:txBody>
      <dsp:txXfrm>
        <a:off x="0" y="3425176"/>
        <a:ext cx="7836126" cy="285373"/>
      </dsp:txXfrm>
    </dsp:sp>
    <dsp:sp modelId="{46D56F47-2CB8-494C-BB75-0FE20FFF819B}">
      <dsp:nvSpPr>
        <dsp:cNvPr id="0" name=""/>
        <dsp:cNvSpPr/>
      </dsp:nvSpPr>
      <dsp:spPr>
        <a:xfrm>
          <a:off x="0" y="3710549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AEAFA-D6DA-2245-B6E5-7DD376CF2A63}">
      <dsp:nvSpPr>
        <dsp:cNvPr id="0" name=""/>
        <dsp:cNvSpPr/>
      </dsp:nvSpPr>
      <dsp:spPr>
        <a:xfrm>
          <a:off x="0" y="3710549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Racial Disparities in Emergency Medicine</a:t>
          </a:r>
          <a:endParaRPr lang="en-US" sz="1600" kern="1200" dirty="0"/>
        </a:p>
      </dsp:txBody>
      <dsp:txXfrm>
        <a:off x="0" y="3710549"/>
        <a:ext cx="7836126" cy="285373"/>
      </dsp:txXfrm>
    </dsp:sp>
    <dsp:sp modelId="{F068DA84-4BF9-8B43-BA12-798B4D544A82}">
      <dsp:nvSpPr>
        <dsp:cNvPr id="0" name=""/>
        <dsp:cNvSpPr/>
      </dsp:nvSpPr>
      <dsp:spPr>
        <a:xfrm>
          <a:off x="0" y="3995923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ED4FC-412A-8F43-9BD6-25E71FA9C380}">
      <dsp:nvSpPr>
        <dsp:cNvPr id="0" name=""/>
        <dsp:cNvSpPr/>
      </dsp:nvSpPr>
      <dsp:spPr>
        <a:xfrm>
          <a:off x="0" y="3995923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Diversity, Equity, and Inclusion (DEI) for Healthcare Practitioners</a:t>
          </a:r>
        </a:p>
      </dsp:txBody>
      <dsp:txXfrm>
        <a:off x="0" y="3995923"/>
        <a:ext cx="7836126" cy="285373"/>
      </dsp:txXfrm>
    </dsp:sp>
    <dsp:sp modelId="{56713B24-E11F-9842-9908-8C768A058064}">
      <dsp:nvSpPr>
        <dsp:cNvPr id="0" name=""/>
        <dsp:cNvSpPr/>
      </dsp:nvSpPr>
      <dsp:spPr>
        <a:xfrm>
          <a:off x="0" y="428129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FEF98-8844-5E44-8F07-F19A98BD5C56}">
      <dsp:nvSpPr>
        <dsp:cNvPr id="0" name=""/>
        <dsp:cNvSpPr/>
      </dsp:nvSpPr>
      <dsp:spPr>
        <a:xfrm>
          <a:off x="0" y="4281296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The Employer Perspective</a:t>
          </a:r>
        </a:p>
      </dsp:txBody>
      <dsp:txXfrm>
        <a:off x="0" y="4281296"/>
        <a:ext cx="7836126" cy="285373"/>
      </dsp:txXfrm>
    </dsp:sp>
    <dsp:sp modelId="{98F5C224-BE2D-7B4A-8FBF-F601E0922CD1}">
      <dsp:nvSpPr>
        <dsp:cNvPr id="0" name=""/>
        <dsp:cNvSpPr/>
      </dsp:nvSpPr>
      <dsp:spPr>
        <a:xfrm>
          <a:off x="0" y="4566669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5E127-437A-5548-AA5D-EE351CBABD49}">
      <dsp:nvSpPr>
        <dsp:cNvPr id="0" name=""/>
        <dsp:cNvSpPr/>
      </dsp:nvSpPr>
      <dsp:spPr>
        <a:xfrm>
          <a:off x="0" y="4566669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Environmental, Social, and Governance (ESG) Imperative</a:t>
          </a:r>
        </a:p>
      </dsp:txBody>
      <dsp:txXfrm>
        <a:off x="0" y="4566669"/>
        <a:ext cx="7836126" cy="285373"/>
      </dsp:txXfrm>
    </dsp:sp>
    <dsp:sp modelId="{40C26DA7-BE49-5743-A0E8-7093BF4965C0}">
      <dsp:nvSpPr>
        <dsp:cNvPr id="0" name=""/>
        <dsp:cNvSpPr/>
      </dsp:nvSpPr>
      <dsp:spPr>
        <a:xfrm>
          <a:off x="0" y="4852043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32F6C-4B24-9442-94B0-5FF78A477684}">
      <dsp:nvSpPr>
        <dsp:cNvPr id="0" name=""/>
        <dsp:cNvSpPr/>
      </dsp:nvSpPr>
      <dsp:spPr>
        <a:xfrm>
          <a:off x="0" y="4852043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/>
            </a:rPr>
            <a:t>Benefits Plan Design</a:t>
          </a:r>
        </a:p>
      </dsp:txBody>
      <dsp:txXfrm>
        <a:off x="0" y="4852043"/>
        <a:ext cx="7836126" cy="285373"/>
      </dsp:txXfrm>
    </dsp:sp>
    <dsp:sp modelId="{A01F3110-1DD3-2A40-8983-D2080687DA1F}">
      <dsp:nvSpPr>
        <dsp:cNvPr id="0" name=""/>
        <dsp:cNvSpPr/>
      </dsp:nvSpPr>
      <dsp:spPr>
        <a:xfrm>
          <a:off x="0" y="5137416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CEBB0-83E6-2E41-BD31-9544068FF9C5}">
      <dsp:nvSpPr>
        <dsp:cNvPr id="0" name=""/>
        <dsp:cNvSpPr/>
      </dsp:nvSpPr>
      <dsp:spPr>
        <a:xfrm>
          <a:off x="0" y="5137416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DEI: Measurement Approaches to Demonstrate Progress and Business Value</a:t>
          </a:r>
        </a:p>
      </dsp:txBody>
      <dsp:txXfrm>
        <a:off x="0" y="5137416"/>
        <a:ext cx="7836126" cy="285373"/>
      </dsp:txXfrm>
    </dsp:sp>
    <dsp:sp modelId="{C72949F5-8AD7-4B4D-95C8-555E82468471}">
      <dsp:nvSpPr>
        <dsp:cNvPr id="0" name=""/>
        <dsp:cNvSpPr/>
      </dsp:nvSpPr>
      <dsp:spPr>
        <a:xfrm>
          <a:off x="0" y="5422789"/>
          <a:ext cx="783612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B662C-A854-8A4C-942D-6DE7810FACD0}">
      <dsp:nvSpPr>
        <dsp:cNvPr id="0" name=""/>
        <dsp:cNvSpPr/>
      </dsp:nvSpPr>
      <dsp:spPr>
        <a:xfrm>
          <a:off x="0" y="5422789"/>
          <a:ext cx="7836126" cy="28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 LT Pro" panose="020B0504020202020204" pitchFamily="34" charset="77"/>
            </a:rPr>
            <a:t>Conclusions</a:t>
          </a:r>
        </a:p>
      </dsp:txBody>
      <dsp:txXfrm>
        <a:off x="0" y="5422789"/>
        <a:ext cx="7836126" cy="285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E861F-E755-D548-8810-593FD62A9E5B}">
      <dsp:nvSpPr>
        <dsp:cNvPr id="0" name=""/>
        <dsp:cNvSpPr/>
      </dsp:nvSpPr>
      <dsp:spPr>
        <a:xfrm>
          <a:off x="2468155" y="60032"/>
          <a:ext cx="2247481" cy="13484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Sanjay Prasad MD FACS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 </a:t>
          </a:r>
          <a:r>
            <a:rPr lang="en-US" sz="1200" i="1" kern="1200" dirty="0"/>
            <a:t>George Washington University Hospital</a:t>
          </a:r>
          <a:endParaRPr lang="en-US" sz="1200" kern="1200" dirty="0"/>
        </a:p>
      </dsp:txBody>
      <dsp:txXfrm>
        <a:off x="2468155" y="60032"/>
        <a:ext cx="2247481" cy="1348488"/>
      </dsp:txXfrm>
    </dsp:sp>
    <dsp:sp modelId="{7E0152C0-552E-1247-B8BB-6D93221DF2E6}">
      <dsp:nvSpPr>
        <dsp:cNvPr id="0" name=""/>
        <dsp:cNvSpPr/>
      </dsp:nvSpPr>
      <dsp:spPr>
        <a:xfrm>
          <a:off x="4948610" y="60032"/>
          <a:ext cx="2247481" cy="1348488"/>
        </a:xfrm>
        <a:prstGeom prst="rect">
          <a:avLst/>
        </a:prstGeom>
        <a:solidFill>
          <a:schemeClr val="accent2">
            <a:hueOff val="-111951"/>
            <a:satOff val="-6456"/>
            <a:lumOff val="6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Jessica Brooks MPM PHR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Pittsburgh Business Group on Health</a:t>
          </a:r>
          <a:endParaRPr lang="en-US" sz="1200" kern="1200" dirty="0"/>
        </a:p>
      </dsp:txBody>
      <dsp:txXfrm>
        <a:off x="4948610" y="60032"/>
        <a:ext cx="2247481" cy="1348488"/>
      </dsp:txXfrm>
    </dsp:sp>
    <dsp:sp modelId="{B1914011-B993-4C43-B8B3-F119FDCA6297}">
      <dsp:nvSpPr>
        <dsp:cNvPr id="0" name=""/>
        <dsp:cNvSpPr/>
      </dsp:nvSpPr>
      <dsp:spPr>
        <a:xfrm>
          <a:off x="7411378" y="60032"/>
          <a:ext cx="2247481" cy="1348488"/>
        </a:xfrm>
        <a:prstGeom prst="rect">
          <a:avLst/>
        </a:prstGeom>
        <a:solidFill>
          <a:schemeClr val="accent2">
            <a:hueOff val="-223902"/>
            <a:satOff val="-12912"/>
            <a:lumOff val="1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Bruce Sherman MD FCCP FACOEM </a:t>
          </a:r>
          <a:endParaRPr lang="en-US" sz="1200" b="0" i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 dirty="0"/>
            <a:t>UNC Greensboro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National Alliance of Healthcare Purchaser Coalitions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Triad HealthCare Network</a:t>
          </a:r>
          <a:endParaRPr lang="en-US" sz="1200" kern="1200" dirty="0"/>
        </a:p>
      </dsp:txBody>
      <dsp:txXfrm>
        <a:off x="7411378" y="60032"/>
        <a:ext cx="2247481" cy="1348488"/>
      </dsp:txXfrm>
    </dsp:sp>
    <dsp:sp modelId="{C1E9AD6D-1B32-F143-81D5-53E73E8DCE85}">
      <dsp:nvSpPr>
        <dsp:cNvPr id="0" name=""/>
        <dsp:cNvSpPr/>
      </dsp:nvSpPr>
      <dsp:spPr>
        <a:xfrm>
          <a:off x="1257009" y="1520770"/>
          <a:ext cx="2247481" cy="1348488"/>
        </a:xfrm>
        <a:prstGeom prst="rect">
          <a:avLst/>
        </a:prstGeom>
        <a:solidFill>
          <a:schemeClr val="accent2">
            <a:hueOff val="-335853"/>
            <a:satOff val="-19368"/>
            <a:lumOff val="19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Marissa Alert PhD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 dirty="0"/>
            <a:t>Johns Hopkins HealthCare Solutions</a:t>
          </a:r>
        </a:p>
      </dsp:txBody>
      <dsp:txXfrm>
        <a:off x="1257009" y="1520770"/>
        <a:ext cx="2247481" cy="1348488"/>
      </dsp:txXfrm>
    </dsp:sp>
    <dsp:sp modelId="{C3387ABB-D666-E341-898A-0253E2C75CA9}">
      <dsp:nvSpPr>
        <dsp:cNvPr id="0" name=""/>
        <dsp:cNvSpPr/>
      </dsp:nvSpPr>
      <dsp:spPr>
        <a:xfrm>
          <a:off x="3711843" y="1506260"/>
          <a:ext cx="2247481" cy="1348488"/>
        </a:xfrm>
        <a:prstGeom prst="rect">
          <a:avLst/>
        </a:prstGeom>
        <a:solidFill>
          <a:schemeClr val="accent2">
            <a:hueOff val="-447804"/>
            <a:satOff val="-25824"/>
            <a:lumOff val="26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Maiysha Clairborne MD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 </a:t>
          </a:r>
          <a:r>
            <a:rPr lang="en-US" sz="1200" i="1" kern="1200" dirty="0"/>
            <a:t>The Mind ReMapping Academy</a:t>
          </a:r>
          <a:endParaRPr lang="en-US" sz="1200" kern="1200" dirty="0"/>
        </a:p>
      </dsp:txBody>
      <dsp:txXfrm>
        <a:off x="3711843" y="1506260"/>
        <a:ext cx="2247481" cy="1348488"/>
      </dsp:txXfrm>
    </dsp:sp>
    <dsp:sp modelId="{F15F4296-33E7-5943-9782-F10492F0B418}">
      <dsp:nvSpPr>
        <dsp:cNvPr id="0" name=""/>
        <dsp:cNvSpPr/>
      </dsp:nvSpPr>
      <dsp:spPr>
        <a:xfrm>
          <a:off x="6172544" y="1509640"/>
          <a:ext cx="2247481" cy="1348488"/>
        </a:xfrm>
        <a:prstGeom prst="rect">
          <a:avLst/>
        </a:prstGeom>
        <a:solidFill>
          <a:schemeClr val="accent2">
            <a:hueOff val="-559755"/>
            <a:satOff val="-32280"/>
            <a:lumOff val="33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Irene </a:t>
          </a:r>
          <a:r>
            <a:rPr lang="en-US" sz="1200" b="1" kern="1200" dirty="0" err="1"/>
            <a:t>Dankwa</a:t>
          </a:r>
          <a:r>
            <a:rPr lang="en-US" sz="1200" b="1" kern="1200" dirty="0"/>
            <a:t>-Mullan MD MPH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 </a:t>
          </a:r>
          <a:r>
            <a:rPr lang="en-US" sz="1200" i="1" kern="1200" dirty="0"/>
            <a:t>IBM Watson Health</a:t>
          </a:r>
          <a:endParaRPr lang="en-US" sz="1200" kern="1200" dirty="0"/>
        </a:p>
      </dsp:txBody>
      <dsp:txXfrm>
        <a:off x="6172544" y="1509640"/>
        <a:ext cx="2247481" cy="1348488"/>
      </dsp:txXfrm>
    </dsp:sp>
    <dsp:sp modelId="{9277A37E-E34F-D74F-B289-C8DB8EB20303}">
      <dsp:nvSpPr>
        <dsp:cNvPr id="0" name=""/>
        <dsp:cNvSpPr/>
      </dsp:nvSpPr>
      <dsp:spPr>
        <a:xfrm>
          <a:off x="8642728" y="1509640"/>
          <a:ext cx="2247481" cy="1348488"/>
        </a:xfrm>
        <a:prstGeom prst="rect">
          <a:avLst/>
        </a:prstGeom>
        <a:solidFill>
          <a:schemeClr val="accent2">
            <a:hueOff val="-671706"/>
            <a:satOff val="-38736"/>
            <a:lumOff val="3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Randa</a:t>
          </a:r>
          <a:r>
            <a:rPr lang="en-US" sz="1200" b="1" kern="1200" dirty="0"/>
            <a:t> Deaton MA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 </a:t>
          </a:r>
          <a:r>
            <a:rPr lang="en-US" sz="1200" i="1" kern="1200" dirty="0"/>
            <a:t>Purchaser Business Group on Health</a:t>
          </a:r>
          <a:endParaRPr lang="en-US" sz="1200" kern="1200" dirty="0"/>
        </a:p>
      </dsp:txBody>
      <dsp:txXfrm>
        <a:off x="8642728" y="1509640"/>
        <a:ext cx="2247481" cy="1348488"/>
      </dsp:txXfrm>
    </dsp:sp>
    <dsp:sp modelId="{FEB34701-4740-3441-B201-17D9AFA08DBE}">
      <dsp:nvSpPr>
        <dsp:cNvPr id="0" name=""/>
        <dsp:cNvSpPr/>
      </dsp:nvSpPr>
      <dsp:spPr>
        <a:xfrm>
          <a:off x="1249795" y="2971267"/>
          <a:ext cx="2247481" cy="1348488"/>
        </a:xfrm>
        <a:prstGeom prst="rect">
          <a:avLst/>
        </a:prstGeom>
        <a:solidFill>
          <a:schemeClr val="accent2">
            <a:hueOff val="-783657"/>
            <a:satOff val="-45192"/>
            <a:lumOff val="4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Lisa K. Fitzpatrick MD MPH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Grapevine Health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Bright Health</a:t>
          </a:r>
          <a:endParaRPr lang="en-US" sz="1200" kern="1200" dirty="0"/>
        </a:p>
      </dsp:txBody>
      <dsp:txXfrm>
        <a:off x="1249795" y="2971267"/>
        <a:ext cx="2247481" cy="1348488"/>
      </dsp:txXfrm>
    </dsp:sp>
    <dsp:sp modelId="{958246C4-7C40-9C40-A245-B6D7B5144EC2}">
      <dsp:nvSpPr>
        <dsp:cNvPr id="0" name=""/>
        <dsp:cNvSpPr/>
      </dsp:nvSpPr>
      <dsp:spPr>
        <a:xfrm>
          <a:off x="3719822" y="2968881"/>
          <a:ext cx="2247481" cy="1348488"/>
        </a:xfrm>
        <a:prstGeom prst="rect">
          <a:avLst/>
        </a:prstGeom>
        <a:solidFill>
          <a:schemeClr val="accent2">
            <a:hueOff val="-895608"/>
            <a:satOff val="-51648"/>
            <a:lumOff val="53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/>
            <a:t>Karthik Ganesh</a:t>
          </a:r>
          <a:br>
            <a:rPr lang="en-US" sz="1200" kern="1200" dirty="0"/>
          </a:br>
          <a:r>
            <a:rPr lang="en-US" sz="1200" i="1" kern="1200" dirty="0" err="1"/>
            <a:t>EmpiRx</a:t>
          </a:r>
          <a:r>
            <a:rPr lang="en-US" sz="1200" i="1" kern="1200" dirty="0"/>
            <a:t> Health</a:t>
          </a:r>
        </a:p>
      </dsp:txBody>
      <dsp:txXfrm>
        <a:off x="3719822" y="2968881"/>
        <a:ext cx="2247481" cy="1348488"/>
      </dsp:txXfrm>
    </dsp:sp>
    <dsp:sp modelId="{BAABE516-31BF-7341-948E-B48F34A33360}">
      <dsp:nvSpPr>
        <dsp:cNvPr id="0" name=""/>
        <dsp:cNvSpPr/>
      </dsp:nvSpPr>
      <dsp:spPr>
        <a:xfrm>
          <a:off x="6192029" y="2962907"/>
          <a:ext cx="2247481" cy="1348488"/>
        </a:xfrm>
        <a:prstGeom prst="rect">
          <a:avLst/>
        </a:prstGeom>
        <a:solidFill>
          <a:schemeClr val="accent2">
            <a:hueOff val="-1007559"/>
            <a:satOff val="-58104"/>
            <a:lumOff val="59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Zane Gates MD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PeopleOne Health</a:t>
          </a:r>
          <a:endParaRPr lang="en-US" sz="1200" kern="1200" dirty="0"/>
        </a:p>
      </dsp:txBody>
      <dsp:txXfrm>
        <a:off x="6192029" y="2962907"/>
        <a:ext cx="2247481" cy="1348488"/>
      </dsp:txXfrm>
    </dsp:sp>
    <dsp:sp modelId="{E72ED1C1-F2D5-4646-8626-D795F601B062}">
      <dsp:nvSpPr>
        <dsp:cNvPr id="0" name=""/>
        <dsp:cNvSpPr/>
      </dsp:nvSpPr>
      <dsp:spPr>
        <a:xfrm>
          <a:off x="8651449" y="2972032"/>
          <a:ext cx="2247481" cy="1348488"/>
        </a:xfrm>
        <a:prstGeom prst="rect">
          <a:avLst/>
        </a:prstGeom>
        <a:solidFill>
          <a:schemeClr val="accent2">
            <a:hueOff val="-1119510"/>
            <a:satOff val="-64560"/>
            <a:lumOff val="66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William Generett Jr. JD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Duquesne University</a:t>
          </a:r>
          <a:endParaRPr lang="en-US" sz="1200" kern="1200" dirty="0"/>
        </a:p>
      </dsp:txBody>
      <dsp:txXfrm>
        <a:off x="8651449" y="2972032"/>
        <a:ext cx="2247481" cy="1348488"/>
      </dsp:txXfrm>
    </dsp:sp>
    <dsp:sp modelId="{64DA5474-7DA8-2844-9C60-1E5089500ABA}">
      <dsp:nvSpPr>
        <dsp:cNvPr id="0" name=""/>
        <dsp:cNvSpPr/>
      </dsp:nvSpPr>
      <dsp:spPr>
        <a:xfrm>
          <a:off x="2496720" y="4428776"/>
          <a:ext cx="2247481" cy="1348488"/>
        </a:xfrm>
        <a:prstGeom prst="rect">
          <a:avLst/>
        </a:prstGeom>
        <a:solidFill>
          <a:schemeClr val="accent2">
            <a:hueOff val="-1231461"/>
            <a:satOff val="-71016"/>
            <a:lumOff val="73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Lonie Haynes DL.P M.Sc. MPA ACHE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AmerisourceBergen</a:t>
          </a:r>
          <a:endParaRPr lang="en-US" sz="1200" kern="1200" dirty="0"/>
        </a:p>
      </dsp:txBody>
      <dsp:txXfrm>
        <a:off x="2496720" y="4428776"/>
        <a:ext cx="2247481" cy="1348488"/>
      </dsp:txXfrm>
    </dsp:sp>
    <dsp:sp modelId="{3B1E8868-8C77-C248-83E1-A422CA693B43}">
      <dsp:nvSpPr>
        <dsp:cNvPr id="0" name=""/>
        <dsp:cNvSpPr/>
      </dsp:nvSpPr>
      <dsp:spPr>
        <a:xfrm>
          <a:off x="4948610" y="4428776"/>
          <a:ext cx="2247481" cy="1348488"/>
        </a:xfrm>
        <a:prstGeom prst="rect">
          <a:avLst/>
        </a:prstGeom>
        <a:solidFill>
          <a:schemeClr val="accent2">
            <a:hueOff val="-1343412"/>
            <a:satOff val="-77472"/>
            <a:lumOff val="79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John Shufeldt MD JD MBA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 </a:t>
          </a:r>
          <a:r>
            <a:rPr lang="en-US" sz="1200" i="1" kern="1200" dirty="0"/>
            <a:t>Tribal EM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EMPower Emergency Physicians</a:t>
          </a:r>
          <a:endParaRPr lang="en-US" sz="1200" kern="1200" dirty="0"/>
        </a:p>
      </dsp:txBody>
      <dsp:txXfrm>
        <a:off x="4948610" y="4428776"/>
        <a:ext cx="2247481" cy="1348488"/>
      </dsp:txXfrm>
    </dsp:sp>
    <dsp:sp modelId="{042AFBAC-D254-2045-9D76-59D6B87AF56E}">
      <dsp:nvSpPr>
        <dsp:cNvPr id="0" name=""/>
        <dsp:cNvSpPr/>
      </dsp:nvSpPr>
      <dsp:spPr>
        <a:xfrm>
          <a:off x="7422166" y="4428776"/>
          <a:ext cx="2247481" cy="134848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Jill Wener MD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 </a:t>
          </a:r>
          <a:r>
            <a:rPr lang="en-US" sz="1200" i="1" kern="1200" dirty="0"/>
            <a:t>Conscious Anti-Racism LLC</a:t>
          </a:r>
          <a:endParaRPr lang="en-US" sz="1200" kern="1200" dirty="0"/>
        </a:p>
      </dsp:txBody>
      <dsp:txXfrm>
        <a:off x="7422166" y="4428776"/>
        <a:ext cx="2247481" cy="1348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154F9-BD95-D942-86ED-361C82B98A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EBACF-52D1-5E45-A071-3E02AB5C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46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 panose="020F0502020204030204"/>
              </a:rPr>
              <a:t>Racial Disparities in Healthcare: Practical Solutions for Employers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4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2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5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>
                <a:latin typeface="Avenir Next LT Pro" panose="020B0504020202020204" pitchFamily="34" charset="77"/>
              </a:rPr>
              <a:t>Sanjay Prasad MD FACS, </a:t>
            </a:r>
            <a:r>
              <a:rPr lang="en-US" i="1" dirty="0">
                <a:latin typeface="Avenir Next LT Pro" panose="020B0504020202020204" pitchFamily="34" charset="77"/>
              </a:rPr>
              <a:t>George Washington University Hospital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Jessica Brooks MPM PHR, </a:t>
            </a:r>
            <a:r>
              <a:rPr lang="en-US" i="1" dirty="0">
                <a:latin typeface="Avenir Next LT Pro" panose="020B0504020202020204" pitchFamily="34" charset="77"/>
              </a:rPr>
              <a:t>Pittsburgh Business Group on Health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Bruce Sherman MD FCCP FACOEM, </a:t>
            </a:r>
            <a:r>
              <a:rPr lang="en-US" b="0" i="1" dirty="0"/>
              <a:t>University of North Carolina Greensboro, </a:t>
            </a:r>
            <a:r>
              <a:rPr lang="en-US" i="1" dirty="0"/>
              <a:t>National Alliance of Healthcare Purchaser Coalitions, Triad HealthCare Network</a:t>
            </a:r>
            <a:endParaRPr lang="en-US" i="1" dirty="0">
              <a:latin typeface="Avenir Next LT Pro" panose="020B0504020202020204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Avenir Next LT Pro" panose="020B0504020202020204" pitchFamily="34" charset="77"/>
              </a:rPr>
              <a:t>Marissa Alert PhD, </a:t>
            </a:r>
            <a:r>
              <a:rPr lang="en-US" i="1" dirty="0">
                <a:latin typeface="Avenir Next LT Pro" panose="020B0504020202020204" pitchFamily="34" charset="77"/>
              </a:rPr>
              <a:t>Johns Hopkins HealthCare Solutions</a:t>
            </a:r>
            <a:endParaRPr lang="en-US" b="1" dirty="0">
              <a:latin typeface="Avenir Next LT Pro" panose="020B0504020202020204" pitchFamily="34" charset="77"/>
            </a:endParaRPr>
          </a:p>
          <a:p>
            <a:pPr lvl="0"/>
            <a:r>
              <a:rPr lang="en-US" b="1" dirty="0" err="1">
                <a:latin typeface="Avenir Next LT Pro" panose="020B0504020202020204" pitchFamily="34" charset="77"/>
              </a:rPr>
              <a:t>Maiysha</a:t>
            </a:r>
            <a:r>
              <a:rPr lang="en-US" b="1" dirty="0">
                <a:latin typeface="Avenir Next LT Pro" panose="020B0504020202020204" pitchFamily="34" charset="77"/>
              </a:rPr>
              <a:t> Clairborne MD, </a:t>
            </a:r>
            <a:r>
              <a:rPr lang="en-US" i="1" dirty="0">
                <a:latin typeface="Avenir Next LT Pro" panose="020B0504020202020204" pitchFamily="34" charset="77"/>
              </a:rPr>
              <a:t>The Mind ReMapping Academy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Irene </a:t>
            </a:r>
            <a:r>
              <a:rPr lang="en-US" b="1" dirty="0" err="1">
                <a:latin typeface="Avenir Next LT Pro" panose="020B0504020202020204" pitchFamily="34" charset="77"/>
              </a:rPr>
              <a:t>Dankwa</a:t>
            </a:r>
            <a:r>
              <a:rPr lang="en-US" b="1" dirty="0">
                <a:latin typeface="Avenir Next LT Pro" panose="020B0504020202020204" pitchFamily="34" charset="77"/>
              </a:rPr>
              <a:t>-Mullan MD MPH, </a:t>
            </a:r>
            <a:r>
              <a:rPr lang="en-US" i="1" dirty="0">
                <a:latin typeface="Avenir Next LT Pro" panose="020B0504020202020204" pitchFamily="34" charset="77"/>
              </a:rPr>
              <a:t>IBM Watson Health</a:t>
            </a:r>
          </a:p>
          <a:p>
            <a:pPr lvl="0"/>
            <a:r>
              <a:rPr lang="en-US" b="1" dirty="0" err="1">
                <a:latin typeface="Avenir Next LT Pro" panose="020B0504020202020204" pitchFamily="34" charset="77"/>
              </a:rPr>
              <a:t>Randa</a:t>
            </a:r>
            <a:r>
              <a:rPr lang="en-US" b="1" dirty="0">
                <a:latin typeface="Avenir Next LT Pro" panose="020B0504020202020204" pitchFamily="34" charset="77"/>
              </a:rPr>
              <a:t> Deaton MA, </a:t>
            </a:r>
            <a:r>
              <a:rPr lang="en-US" i="1" dirty="0">
                <a:latin typeface="Avenir Next LT Pro" panose="020B0504020202020204" pitchFamily="34" charset="77"/>
              </a:rPr>
              <a:t>Purchaser Business Group on Health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Lisa K. Fitzpatrick MD MPH, </a:t>
            </a:r>
            <a:r>
              <a:rPr lang="en-US" i="1" dirty="0">
                <a:latin typeface="Avenir Next LT Pro" panose="020B0504020202020204" pitchFamily="34" charset="77"/>
              </a:rPr>
              <a:t>Grapevine Health, Bright Health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Karthik Ganesh, </a:t>
            </a:r>
            <a:r>
              <a:rPr lang="en-US" b="0" i="1" dirty="0" err="1">
                <a:latin typeface="Avenir Next LT Pro" panose="020B0504020202020204" pitchFamily="34" charset="77"/>
              </a:rPr>
              <a:t>EmpiRx</a:t>
            </a:r>
            <a:r>
              <a:rPr lang="en-US" b="0" i="1" dirty="0">
                <a:latin typeface="Avenir Next LT Pro" panose="020B0504020202020204" pitchFamily="34" charset="77"/>
              </a:rPr>
              <a:t> Health</a:t>
            </a:r>
            <a:endParaRPr lang="en-US" b="1" dirty="0">
              <a:latin typeface="Avenir Next LT Pro" panose="020B0504020202020204" pitchFamily="34" charset="77"/>
            </a:endParaRP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Zane Gates MD, </a:t>
            </a:r>
            <a:r>
              <a:rPr lang="en-US" i="1" dirty="0">
                <a:latin typeface="Avenir Next LT Pro" panose="020B0504020202020204" pitchFamily="34" charset="77"/>
              </a:rPr>
              <a:t>PeopleOne Health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William Generett Jr. JD, </a:t>
            </a:r>
            <a:r>
              <a:rPr lang="en-US" i="1" dirty="0">
                <a:latin typeface="Avenir Next LT Pro" panose="020B0504020202020204" pitchFamily="34" charset="77"/>
              </a:rPr>
              <a:t>Duquesne University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Lonie Haynes DL.P M.Sc. MPA ACHE, </a:t>
            </a:r>
            <a:r>
              <a:rPr lang="en-US" i="1" dirty="0">
                <a:latin typeface="Avenir Next LT Pro" panose="020B0504020202020204" pitchFamily="34" charset="77"/>
              </a:rPr>
              <a:t>AmerisourceBergen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John Shufeldt MD JD MBA, </a:t>
            </a:r>
            <a:r>
              <a:rPr lang="en-US" i="1" dirty="0">
                <a:latin typeface="Avenir Next LT Pro" panose="020B0504020202020204" pitchFamily="34" charset="77"/>
              </a:rPr>
              <a:t>Tribal EM, EMPower Emergency Physicians</a:t>
            </a:r>
          </a:p>
          <a:p>
            <a:pPr lvl="0"/>
            <a:r>
              <a:rPr lang="en-US" b="1" dirty="0">
                <a:latin typeface="Avenir Next LT Pro" panose="020B0504020202020204" pitchFamily="34" charset="77"/>
              </a:rPr>
              <a:t>Jill Wener MD, </a:t>
            </a:r>
            <a:r>
              <a:rPr lang="en-US" i="1" dirty="0">
                <a:latin typeface="Avenir Next LT Pro" panose="020B0504020202020204" pitchFamily="34" charset="77"/>
              </a:rPr>
              <a:t>Conscious Anti-Racism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90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money spent/cost of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29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money spent/cost of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41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8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Creating a mentally healthy work environment for a</a:t>
            </a:r>
            <a:r>
              <a:rPr lang="en-US" sz="1200" i="1" dirty="0"/>
              <a:t>ll employees </a:t>
            </a:r>
            <a:r>
              <a:rPr lang="en-US" sz="1200" dirty="0"/>
              <a:t>can help prevent burnout.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Modifying benefit design to improve access to behavioral and mental health specialists.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2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BACF-52D1-5E45-A071-3E02AB5CEE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3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3530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8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0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2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1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0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2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6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3192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0B85875-3B94-984B-B9A7-EB5440AE933B}"/>
              </a:ext>
            </a:extLst>
          </p:cNvPr>
          <p:cNvSpPr txBox="1">
            <a:spLocks/>
          </p:cNvSpPr>
          <p:nvPr/>
        </p:nvSpPr>
        <p:spPr>
          <a:xfrm>
            <a:off x="-676916" y="5038119"/>
            <a:ext cx="9144000" cy="6595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venir Next LT Pro Light" panose="020B0304020202020204" pitchFamily="34" charset="77"/>
              </a:rPr>
              <a:t>Anticipated Book Launch: May 1, 2022</a:t>
            </a:r>
          </a:p>
          <a:p>
            <a:r>
              <a:rPr lang="en-US" sz="1700" dirty="0">
                <a:solidFill>
                  <a:schemeClr val="bg1"/>
                </a:solidFill>
                <a:latin typeface="Avenir Next LT Pro Light" panose="020B0304020202020204" pitchFamily="34" charset="77"/>
              </a:rPr>
              <a:t>Sponsored by Race and Health Foundation</a:t>
            </a:r>
            <a:endParaRPr lang="en-US" dirty="0">
              <a:solidFill>
                <a:srgbClr val="FF0000"/>
              </a:solidFill>
              <a:latin typeface="Avenir Next LT Pro Light" panose="020B0304020202020204" pitchFamily="34" charset="77"/>
            </a:endParaRPr>
          </a:p>
        </p:txBody>
      </p:sp>
      <p:pic>
        <p:nvPicPr>
          <p:cNvPr id="3" name="Picture 2" descr="A picture containing text, wooden&#10;&#10;Description automatically generated">
            <a:extLst>
              <a:ext uri="{FF2B5EF4-FFF2-40B4-BE49-F238E27FC236}">
                <a16:creationId xmlns:a16="http://schemas.microsoft.com/office/drawing/2014/main" id="{04DAAAC3-809E-6442-A561-CA639E0A2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13" t="3826" r="29722" b="12480"/>
          <a:stretch/>
        </p:blipFill>
        <p:spPr>
          <a:xfrm>
            <a:off x="7365738" y="789140"/>
            <a:ext cx="4271376" cy="5298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26F8B-8518-1E41-B38B-0C0659291336}"/>
              </a:ext>
            </a:extLst>
          </p:cNvPr>
          <p:cNvSpPr txBox="1"/>
          <p:nvPr/>
        </p:nvSpPr>
        <p:spPr>
          <a:xfrm>
            <a:off x="257028" y="1366164"/>
            <a:ext cx="69908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2060"/>
                </a:solidFill>
                <a:latin typeface="Avenir Next LT Pro" panose="020B0504020202020204" pitchFamily="34" charset="77"/>
              </a:rPr>
              <a:t>Racial Inequities in Healthcare: Practical Solutions for Employers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137A02-9E80-8146-A619-CA4578CA920B}"/>
              </a:ext>
            </a:extLst>
          </p:cNvPr>
          <p:cNvSpPr txBox="1">
            <a:spLocks/>
          </p:cNvSpPr>
          <p:nvPr/>
        </p:nvSpPr>
        <p:spPr>
          <a:xfrm>
            <a:off x="-524516" y="3457868"/>
            <a:ext cx="9144000" cy="1708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77"/>
              </a:rPr>
              <a:t>Sanjay Prasad MD FACS</a:t>
            </a:r>
          </a:p>
          <a:p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77"/>
              </a:rPr>
              <a:t>Jessica Brooks MPM PHR</a:t>
            </a:r>
          </a:p>
          <a:p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77"/>
              </a:rPr>
              <a:t>Bruce  Sherman MD FCCP FACOEM</a:t>
            </a:r>
            <a:endParaRPr lang="en-US" dirty="0">
              <a:latin typeface="Avenir Next LT Pro Light" panose="020B0304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92409-7CA1-6F42-9423-6487ACF487F6}"/>
              </a:ext>
            </a:extLst>
          </p:cNvPr>
          <p:cNvSpPr txBox="1"/>
          <p:nvPr/>
        </p:nvSpPr>
        <p:spPr>
          <a:xfrm>
            <a:off x="1146875" y="3952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61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alpha val="346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at is implicit bias? The invisible racism that hurts Black women at the  doctor&amp;#39;s office">
            <a:extLst>
              <a:ext uri="{FF2B5EF4-FFF2-40B4-BE49-F238E27FC236}">
                <a16:creationId xmlns:a16="http://schemas.microsoft.com/office/drawing/2014/main" id="{0A19C8A8-A3C3-AA4E-8136-994689FB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1" r="1" b="9092"/>
          <a:stretch/>
        </p:blipFill>
        <p:spPr bwMode="auto">
          <a:xfrm>
            <a:off x="20" y="10"/>
            <a:ext cx="79816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A8AE3-CB1D-F444-99A4-97A04DDC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125" y="1274737"/>
            <a:ext cx="3102964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 LT Pro Demi" panose="020B0504020202020204" pitchFamily="34" charset="77"/>
              </a:rPr>
              <a:t>Medical Mistrust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51321-7789-1340-9EE6-409BC72B16E8}"/>
              </a:ext>
            </a:extLst>
          </p:cNvPr>
          <p:cNvSpPr txBox="1"/>
          <p:nvPr/>
        </p:nvSpPr>
        <p:spPr>
          <a:xfrm>
            <a:off x="8247580" y="2753415"/>
            <a:ext cx="3807501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bg1"/>
                </a:solidFill>
                <a:latin typeface="Avenir Next LT Pro" panose="020B0504020202020204" pitchFamily="34" charset="77"/>
              </a:rPr>
              <a:t>Lisa K. Fitzpatrick MD MPH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77"/>
              </a:rPr>
              <a:t>Create a plan to regain the trust of black employees seeking care.</a:t>
            </a:r>
          </a:p>
        </p:txBody>
      </p:sp>
    </p:spTree>
    <p:extLst>
      <p:ext uri="{BB962C8B-B14F-4D97-AF65-F5344CB8AC3E}">
        <p14:creationId xmlns:p14="http://schemas.microsoft.com/office/powerpoint/2010/main" val="444622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299D-BAB8-044E-B98E-B24438FD7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8905" y="1009551"/>
            <a:ext cx="6343381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dirty="0">
                <a:latin typeface="Avenir Next LT Pro Demi" panose="020B0504020202020204" pitchFamily="34" charset="77"/>
              </a:rPr>
              <a:t>Racial Disparities in </a:t>
            </a:r>
            <a:br>
              <a:rPr lang="en-US" sz="3600" b="1" dirty="0">
                <a:latin typeface="Avenir Next LT Pro Demi" panose="020B0504020202020204" pitchFamily="34" charset="77"/>
              </a:rPr>
            </a:br>
            <a:r>
              <a:rPr lang="en-US" sz="3600" b="1" dirty="0">
                <a:latin typeface="Avenir Next LT Pro Demi" panose="020B0504020202020204" pitchFamily="34" charset="77"/>
              </a:rPr>
              <a:t>Behavioral and</a:t>
            </a:r>
            <a:br>
              <a:rPr lang="en-US" sz="3600" b="1" dirty="0">
                <a:latin typeface="Avenir Next LT Pro Demi" panose="020B0504020202020204" pitchFamily="34" charset="77"/>
              </a:rPr>
            </a:br>
            <a:r>
              <a:rPr lang="en-US" sz="3600" b="1" dirty="0">
                <a:latin typeface="Avenir Next LT Pro Demi" panose="020B0504020202020204" pitchFamily="34" charset="77"/>
              </a:rPr>
              <a:t>Mental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8F47D-CCB4-304D-B307-EDDADAEAEA5B}"/>
              </a:ext>
            </a:extLst>
          </p:cNvPr>
          <p:cNvSpPr txBox="1"/>
          <p:nvPr/>
        </p:nvSpPr>
        <p:spPr>
          <a:xfrm>
            <a:off x="800990" y="3972729"/>
            <a:ext cx="4243589" cy="2288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venir Next LT Pro" panose="020B0504020202020204" pitchFamily="34" charset="77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venir Next LT Pro" panose="020B0504020202020204" pitchFamily="34" charset="77"/>
              </a:rPr>
              <a:t>Offer benefit solutions to improve access to behavioral and mental health specialists</a:t>
            </a:r>
            <a:r>
              <a:rPr lang="en-US" sz="2200" dirty="0">
                <a:latin typeface="Avenir Next LT Pro" panose="020B0504020202020204" pitchFamily="34" charset="77"/>
              </a:rPr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venir Next LT Pro" panose="020B0504020202020204" pitchFamily="34" charset="77"/>
            </a:endParaRPr>
          </a:p>
        </p:txBody>
      </p:sp>
      <p:pic>
        <p:nvPicPr>
          <p:cNvPr id="6148" name="Picture 4" descr="AI&amp;#39;s Potential to Diagnose and Treat Mental Illness">
            <a:extLst>
              <a:ext uri="{FF2B5EF4-FFF2-40B4-BE49-F238E27FC236}">
                <a16:creationId xmlns:a16="http://schemas.microsoft.com/office/drawing/2014/main" id="{F27CD598-2B29-6944-A2DD-CECEBA5CD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r="2915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A7FDE-2F98-AA49-ACE1-14878E31E5A5}"/>
              </a:ext>
            </a:extLst>
          </p:cNvPr>
          <p:cNvSpPr txBox="1"/>
          <p:nvPr/>
        </p:nvSpPr>
        <p:spPr>
          <a:xfrm>
            <a:off x="1628486" y="3073168"/>
            <a:ext cx="2588596" cy="5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latin typeface="Avenir Next LT Pro" panose="020B0504020202020204" pitchFamily="34" charset="77"/>
              </a:rPr>
              <a:t>Marissa Alert PhD</a:t>
            </a:r>
          </a:p>
        </p:txBody>
      </p:sp>
    </p:spTree>
    <p:extLst>
      <p:ext uri="{BB962C8B-B14F-4D97-AF65-F5344CB8AC3E}">
        <p14:creationId xmlns:p14="http://schemas.microsoft.com/office/powerpoint/2010/main" val="31292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ack and white hospital bed in the middle of interior building">
            <a:extLst>
              <a:ext uri="{FF2B5EF4-FFF2-40B4-BE49-F238E27FC236}">
                <a16:creationId xmlns:a16="http://schemas.microsoft.com/office/drawing/2014/main" id="{E4A35175-C463-2F43-A726-7E0F52335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r="15309" b="2734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DE7A9-5889-EA4E-B7DA-DFF673A0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17" y="222875"/>
            <a:ext cx="11038115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latin typeface="Avenir Next LT Pro Demi" panose="020B0504020202020204" pitchFamily="34" charset="77"/>
              </a:rPr>
              <a:t>Racial Disparities in Surgery and </a:t>
            </a:r>
            <a:br>
              <a:rPr lang="en-US" sz="3600" b="1" dirty="0">
                <a:latin typeface="Avenir Next LT Pro Demi" panose="020B0504020202020204" pitchFamily="34" charset="77"/>
              </a:rPr>
            </a:br>
            <a:r>
              <a:rPr lang="en-US" sz="3600" b="1" dirty="0">
                <a:latin typeface="Avenir Next LT Pro Demi" panose="020B0504020202020204" pitchFamily="34" charset="77"/>
              </a:rPr>
              <a:t>Surgical Outcomes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319B9-588D-7442-830B-D1A1BD1C91F5}"/>
              </a:ext>
            </a:extLst>
          </p:cNvPr>
          <p:cNvSpPr txBox="1"/>
          <p:nvPr/>
        </p:nvSpPr>
        <p:spPr>
          <a:xfrm>
            <a:off x="1323919" y="2909462"/>
            <a:ext cx="10289613" cy="24856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endParaRPr lang="en-US" sz="2800" dirty="0">
              <a:latin typeface="Avenir Next LT Pro" panose="020B0504020202020204" pitchFamily="34" charset="77"/>
            </a:endParaRPr>
          </a:p>
          <a:p>
            <a:r>
              <a:rPr lang="en-US" sz="2800" dirty="0">
                <a:latin typeface="Avenir Next LT Pro" panose="020B0504020202020204" pitchFamily="34" charset="77"/>
              </a:rPr>
              <a:t>Black patients suffer worse surgical outcomes than white patients, even in studies that control for confounding factors. </a:t>
            </a:r>
          </a:p>
          <a:p>
            <a:endParaRPr lang="en-US" sz="2800" dirty="0">
              <a:latin typeface="Avenir Next LT Pro" panose="020B0504020202020204" pitchFamily="34" charset="77"/>
            </a:endParaRPr>
          </a:p>
          <a:p>
            <a:r>
              <a:rPr lang="en-US" sz="2800" i="1" dirty="0">
                <a:latin typeface="Avenir Next LT Pro" panose="020B0504020202020204" pitchFamily="34" charset="77"/>
              </a:rPr>
              <a:t>SurgiQuality </a:t>
            </a:r>
            <a:r>
              <a:rPr lang="en-US" sz="2800" dirty="0">
                <a:latin typeface="Avenir Next LT Pro" panose="020B0504020202020204" pitchFamily="34" charset="77"/>
              </a:rPr>
              <a:t>provides a competitive landscape where best in-class surgeons compete to care for black patients.</a:t>
            </a:r>
            <a:endParaRPr lang="en-US" sz="2000" dirty="0">
              <a:latin typeface="Avenir Next LT Pro" panose="020B0504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AC211-739B-3848-8422-15FA8FB0F88F}"/>
              </a:ext>
            </a:extLst>
          </p:cNvPr>
          <p:cNvSpPr txBox="1"/>
          <p:nvPr/>
        </p:nvSpPr>
        <p:spPr>
          <a:xfrm>
            <a:off x="4513293" y="2376539"/>
            <a:ext cx="42949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venir Next LT Pro" panose="020B0504020202020204" pitchFamily="34" charset="77"/>
              </a:rPr>
              <a:t>Sanjay Prasad MD FACS</a:t>
            </a: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794183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2AF5-B2B5-0A4B-A646-F35D5372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44" y="874534"/>
            <a:ext cx="11474912" cy="132343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kern="1200" dirty="0">
                <a:latin typeface="Avenir Next LT Pro Demi" panose="020B0504020202020204" pitchFamily="34" charset="77"/>
              </a:rPr>
              <a:t>Environmental, Social, and </a:t>
            </a:r>
            <a:r>
              <a:rPr lang="en-US" sz="3600" b="1" dirty="0">
                <a:latin typeface="Avenir Next LT Pro Demi" panose="020B0504020202020204" pitchFamily="34" charset="77"/>
              </a:rPr>
              <a:t>Governance (ESG) Imperative</a:t>
            </a:r>
            <a:br>
              <a:rPr lang="en-US" sz="4800" b="1" dirty="0">
                <a:latin typeface="Avenir Next LT Pro Demi" panose="020B0504020202020204" pitchFamily="34" charset="77"/>
              </a:rPr>
            </a:br>
            <a:endParaRPr lang="en-US" sz="4800" b="1" kern="1200" dirty="0">
              <a:latin typeface="Avenir Next LT Pro Demi" panose="020B0504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3168B-F67E-534C-BBB5-A121712366A0}"/>
              </a:ext>
            </a:extLst>
          </p:cNvPr>
          <p:cNvSpPr txBox="1"/>
          <p:nvPr/>
        </p:nvSpPr>
        <p:spPr>
          <a:xfrm>
            <a:off x="1308463" y="5132165"/>
            <a:ext cx="9575074" cy="874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latin typeface="Avenir Next LT Pro" panose="020B0504020202020204" pitchFamily="34" charset="77"/>
              </a:rPr>
              <a:t>Solving for racial inequities satisfies the ESG imperative.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1">
                  <a:alpha val="80000"/>
                </a:schemeClr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7170" name="Picture 2" descr="Some ESG explanation - Greenaumatic.com">
            <a:extLst>
              <a:ext uri="{FF2B5EF4-FFF2-40B4-BE49-F238E27FC236}">
                <a16:creationId xmlns:a16="http://schemas.microsoft.com/office/drawing/2014/main" id="{AF8CADD5-4268-8E46-B3BD-ED632E55E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9822" r="181" b="38213"/>
          <a:stretch/>
        </p:blipFill>
        <p:spPr bwMode="auto">
          <a:xfrm>
            <a:off x="2441703" y="3032586"/>
            <a:ext cx="7727577" cy="188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ome ESG explanation - Greenaumatic.com">
            <a:extLst>
              <a:ext uri="{FF2B5EF4-FFF2-40B4-BE49-F238E27FC236}">
                <a16:creationId xmlns:a16="http://schemas.microsoft.com/office/drawing/2014/main" id="{CD24BE00-CE45-EE48-B9D7-76441C6F5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9822" r="87352" b="38213"/>
          <a:stretch/>
        </p:blipFill>
        <p:spPr bwMode="auto">
          <a:xfrm>
            <a:off x="9885492" y="3032586"/>
            <a:ext cx="2306508" cy="188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ome ESG explanation - Greenaumatic.com">
            <a:extLst>
              <a:ext uri="{FF2B5EF4-FFF2-40B4-BE49-F238E27FC236}">
                <a16:creationId xmlns:a16="http://schemas.microsoft.com/office/drawing/2014/main" id="{0BF47F36-509C-994E-B3C6-C44E3E777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9822" r="87352" b="38213"/>
          <a:stretch/>
        </p:blipFill>
        <p:spPr bwMode="auto">
          <a:xfrm>
            <a:off x="0" y="3032586"/>
            <a:ext cx="2441703" cy="18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88A87-303C-524E-89EB-E1B4F9293179}"/>
              </a:ext>
            </a:extLst>
          </p:cNvPr>
          <p:cNvSpPr txBox="1"/>
          <p:nvPr/>
        </p:nvSpPr>
        <p:spPr>
          <a:xfrm>
            <a:off x="640080" y="5319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7ACC9-0006-014A-B0E6-8CE726EB08BA}"/>
              </a:ext>
            </a:extLst>
          </p:cNvPr>
          <p:cNvSpPr txBox="1"/>
          <p:nvPr/>
        </p:nvSpPr>
        <p:spPr>
          <a:xfrm>
            <a:off x="7681788" y="1914658"/>
            <a:ext cx="4407408" cy="10190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latin typeface="Avenir Next LT Pro" panose="020B0504020202020204" pitchFamily="34" charset="77"/>
              </a:rPr>
              <a:t>Irene </a:t>
            </a:r>
            <a:r>
              <a:rPr lang="en-US" sz="2300" dirty="0" err="1">
                <a:latin typeface="Avenir Next LT Pro" panose="020B0504020202020204" pitchFamily="34" charset="77"/>
              </a:rPr>
              <a:t>Dankwa</a:t>
            </a:r>
            <a:r>
              <a:rPr lang="en-US" sz="2300" dirty="0">
                <a:latin typeface="Avenir Next LT Pro" panose="020B0504020202020204" pitchFamily="34" charset="77"/>
              </a:rPr>
              <a:t>-Mullan MD MPH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5057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licies to Achieve Near-Universal Health Insurance Coverage |  Congressional Budget Office">
            <a:extLst>
              <a:ext uri="{FF2B5EF4-FFF2-40B4-BE49-F238E27FC236}">
                <a16:creationId xmlns:a16="http://schemas.microsoft.com/office/drawing/2014/main" id="{F2EA988F-D03B-784F-81D0-FEECE669E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6" r="4869" b="-231"/>
          <a:stretch/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4A3BE-8C1E-184A-8764-3B2B1633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7191" y="448231"/>
            <a:ext cx="4423174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LT Pro Demi" panose="020B0504020202020204" pitchFamily="34" charset="77"/>
              </a:rPr>
              <a:t>Benefit Plan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AD1B6-CA09-8348-B86F-FFA25C5C3E05}"/>
              </a:ext>
            </a:extLst>
          </p:cNvPr>
          <p:cNvSpPr txBox="1"/>
          <p:nvPr/>
        </p:nvSpPr>
        <p:spPr>
          <a:xfrm>
            <a:off x="7110246" y="1944972"/>
            <a:ext cx="5302469" cy="10190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bg1"/>
                </a:solidFill>
                <a:latin typeface="Avenir Next LT Pro" panose="020B0504020202020204" pitchFamily="34" charset="77"/>
              </a:rPr>
              <a:t>Bruce Sherman MD FCCP FACOEM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bg1"/>
                </a:solidFill>
                <a:latin typeface="Avenir Next LT Pro" panose="020B0504020202020204" pitchFamily="34" charset="77"/>
              </a:rPr>
              <a:t>Irene </a:t>
            </a:r>
            <a:r>
              <a:rPr lang="en-US" sz="2300" dirty="0" err="1">
                <a:solidFill>
                  <a:schemeClr val="bg1"/>
                </a:solidFill>
                <a:latin typeface="Avenir Next LT Pro" panose="020B0504020202020204" pitchFamily="34" charset="77"/>
              </a:rPr>
              <a:t>Dankwa</a:t>
            </a:r>
            <a:r>
              <a:rPr lang="en-US" sz="2300" dirty="0">
                <a:solidFill>
                  <a:schemeClr val="bg1"/>
                </a:solidFill>
                <a:latin typeface="Avenir Next LT Pro" panose="020B0504020202020204" pitchFamily="34" charset="77"/>
              </a:rPr>
              <a:t>-Mullan MD MPH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C6BA6-F178-9443-9681-586BF5A09F3B}"/>
              </a:ext>
            </a:extLst>
          </p:cNvPr>
          <p:cNvSpPr txBox="1"/>
          <p:nvPr/>
        </p:nvSpPr>
        <p:spPr>
          <a:xfrm>
            <a:off x="7647671" y="3331601"/>
            <a:ext cx="4322213" cy="2894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77"/>
              </a:rPr>
              <a:t>Employers and plan sponsors must identify and address unmet health and well-being priorities among racialized groups and low-income workers.</a:t>
            </a:r>
          </a:p>
        </p:txBody>
      </p:sp>
    </p:spTree>
    <p:extLst>
      <p:ext uri="{BB962C8B-B14F-4D97-AF65-F5344CB8AC3E}">
        <p14:creationId xmlns:p14="http://schemas.microsoft.com/office/powerpoint/2010/main" val="4103899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EFB5DD-90EB-4F43-BF1C-59F4FFCA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41" y="189476"/>
            <a:ext cx="11442718" cy="157067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Demi" panose="020B0504020202020204" pitchFamily="34" charset="77"/>
                <a:cs typeface="Calibri" panose="020F0502020204030204" pitchFamily="34" charset="0"/>
              </a:rPr>
              <a:t>DEI: Measurement Approaches to Demonstrate Progress and Business Value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6D67B-D39E-7E47-9D43-CAF8C1CC47AA}"/>
              </a:ext>
            </a:extLst>
          </p:cNvPr>
          <p:cNvSpPr txBox="1"/>
          <p:nvPr/>
        </p:nvSpPr>
        <p:spPr>
          <a:xfrm>
            <a:off x="394137" y="3144852"/>
            <a:ext cx="5465379" cy="3367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venir Next LT Pro" panose="020B0504020202020204" pitchFamily="34" charset="77"/>
                <a:cs typeface="Calibri" panose="020F0502020204030204" pitchFamily="34" charset="0"/>
              </a:rPr>
              <a:t>A thoughtful, systematic approach to evaluation of health equity improvement efforts can serve to demonstrate their effectiveness — and the impact of improved worker health on business operations.</a:t>
            </a:r>
          </a:p>
        </p:txBody>
      </p:sp>
      <p:pic>
        <p:nvPicPr>
          <p:cNvPr id="6" name="Picture 4" descr="Effective use of graphs and charts on dashboards">
            <a:extLst>
              <a:ext uri="{FF2B5EF4-FFF2-40B4-BE49-F238E27FC236}">
                <a16:creationId xmlns:a16="http://schemas.microsoft.com/office/drawing/2014/main" id="{B12CC798-DC1C-7644-8168-2286EC4F9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5426"/>
          <a:stretch/>
        </p:blipFill>
        <p:spPr bwMode="auto">
          <a:xfrm>
            <a:off x="5859516" y="2406251"/>
            <a:ext cx="5883032" cy="37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6CF77-4AF1-D040-B9DF-DDAA03D53E3B}"/>
              </a:ext>
            </a:extLst>
          </p:cNvPr>
          <p:cNvSpPr txBox="1"/>
          <p:nvPr/>
        </p:nvSpPr>
        <p:spPr>
          <a:xfrm>
            <a:off x="374641" y="1937393"/>
            <a:ext cx="5270017" cy="1019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Bruce Sherman MD FCCP FACOEM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Irene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Dankwa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-Mullan MD MPH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199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ABD9-3B8B-499E-83EA-91D457819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72" y="2068482"/>
            <a:ext cx="10732560" cy="2209846"/>
          </a:xfrm>
        </p:spPr>
        <p:txBody>
          <a:bodyPr>
            <a:noAutofit/>
          </a:bodyPr>
          <a:lstStyle/>
          <a:p>
            <a:pPr algn="ctr"/>
            <a:r>
              <a:rPr lang="en-US" sz="4300" dirty="0">
                <a:latin typeface="Avenir Next LT Pro"/>
                <a:ea typeface="+mj-lt"/>
                <a:cs typeface="+mj-lt"/>
              </a:rPr>
              <a:t>“Of all the forms of inequality, injustice in healthcare is the most shocking and inhumane.”</a:t>
            </a:r>
            <a:endParaRPr lang="en-US" sz="43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CF4D72-17B0-43AE-BA35-1800E3C387E3}"/>
              </a:ext>
            </a:extLst>
          </p:cNvPr>
          <p:cNvSpPr txBox="1">
            <a:spLocks/>
          </p:cNvSpPr>
          <p:nvPr/>
        </p:nvSpPr>
        <p:spPr>
          <a:xfrm>
            <a:off x="6133196" y="4127134"/>
            <a:ext cx="5724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latin typeface="Avenir Next LT Pro"/>
                <a:ea typeface="+mj-lt"/>
                <a:cs typeface="+mj-lt"/>
              </a:rPr>
              <a:t>- Dr. Martin Luther King, Jr.</a:t>
            </a:r>
            <a:endParaRPr lang="en-US" sz="3200" dirty="0">
              <a:latin typeface="Avenir Next LT Pro"/>
              <a:cs typeface="Calibri Ligh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1B8262-F8A4-554A-B48D-E1477840AFA9}"/>
              </a:ext>
            </a:extLst>
          </p:cNvPr>
          <p:cNvCxnSpPr/>
          <p:nvPr/>
        </p:nvCxnSpPr>
        <p:spPr>
          <a:xfrm>
            <a:off x="427707" y="1755059"/>
            <a:ext cx="109138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763AC4-0C53-FC49-B720-1ABF4F438775}"/>
              </a:ext>
            </a:extLst>
          </p:cNvPr>
          <p:cNvCxnSpPr/>
          <p:nvPr/>
        </p:nvCxnSpPr>
        <p:spPr>
          <a:xfrm>
            <a:off x="10609003" y="4259867"/>
            <a:ext cx="109138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7D2F3C-F27C-CB41-8BE9-D965E472B6DE}"/>
              </a:ext>
            </a:extLst>
          </p:cNvPr>
          <p:cNvCxnSpPr>
            <a:cxnSpLocks/>
          </p:cNvCxnSpPr>
          <p:nvPr/>
        </p:nvCxnSpPr>
        <p:spPr>
          <a:xfrm>
            <a:off x="432624" y="1755059"/>
            <a:ext cx="0" cy="95372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D2C7BC-3BB0-734C-B075-C3D7405B887F}"/>
              </a:ext>
            </a:extLst>
          </p:cNvPr>
          <p:cNvCxnSpPr>
            <a:cxnSpLocks/>
          </p:cNvCxnSpPr>
          <p:nvPr/>
        </p:nvCxnSpPr>
        <p:spPr>
          <a:xfrm>
            <a:off x="11700383" y="3306138"/>
            <a:ext cx="0" cy="95372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60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B8FA-1E85-4943-AE93-E53EDADE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37" y="-728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venir Next LT Pro Demi" panose="020B0504020202020204" pitchFamily="34" charset="77"/>
              </a:rPr>
              <a:t>Table of Contents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FEBD345C-5276-48C1-9032-0C6E44C915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041636"/>
              </p:ext>
            </p:extLst>
          </p:nvPr>
        </p:nvGraphicFramePr>
        <p:xfrm>
          <a:off x="2111916" y="859404"/>
          <a:ext cx="7836126" cy="5708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500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B2CEB0-F6C6-4649-B189-6CE63AE6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47" y="229392"/>
            <a:ext cx="9356106" cy="1200329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latin typeface="Avenir Next LT Pro Demi" panose="020B0504020202020204" pitchFamily="34" charset="77"/>
              </a:rPr>
              <a:t>Writing Team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ECCE2EE-E7DF-494D-9318-360EDB13A1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391121"/>
              </p:ext>
            </p:extLst>
          </p:nvPr>
        </p:nvGraphicFramePr>
        <p:xfrm>
          <a:off x="47298" y="851339"/>
          <a:ext cx="12144703" cy="5777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522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6B13AA3F-13BD-C441-A567-DA0F40D3F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143" y="1899298"/>
            <a:ext cx="4194094" cy="3956693"/>
          </a:xfrm>
        </p:spPr>
      </p:pic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5749EEC8-28D7-4B47-ACE6-E45B0C6EB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752" y="1899297"/>
            <a:ext cx="4305300" cy="3956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41A4DE-2E5E-D84E-A8F6-2AE84A2FACAC}"/>
              </a:ext>
            </a:extLst>
          </p:cNvPr>
          <p:cNvSpPr txBox="1"/>
          <p:nvPr/>
        </p:nvSpPr>
        <p:spPr>
          <a:xfrm>
            <a:off x="3446841" y="1253408"/>
            <a:ext cx="5842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Avenir Next LT Pro" panose="020B0504020202020204" pitchFamily="34" charset="77"/>
              </a:rPr>
              <a:t>Composition of US Labor Force</a:t>
            </a:r>
          </a:p>
          <a:p>
            <a:endParaRPr lang="en-US" sz="2800" u="sng" dirty="0">
              <a:latin typeface="Avenir Next LT Pro" panose="020B0504020202020204" pitchFamily="34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B94081-6FB4-E440-97F9-1E61CCAF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3" y="4655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venir Next LT Pro Demi" panose="020B0504020202020204" pitchFamily="34" charset="77"/>
              </a:rPr>
              <a:t>Audience</a:t>
            </a:r>
            <a:r>
              <a:rPr lang="en-US" sz="3200" b="1" dirty="0">
                <a:latin typeface="Avenir Next LT Pro Demi" panose="020B0504020202020204" pitchFamily="34" charset="77"/>
              </a:rPr>
              <a:t>: Employers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E4E3069-7830-9E4C-8F3D-A273DBA85A98}"/>
              </a:ext>
            </a:extLst>
          </p:cNvPr>
          <p:cNvSpPr txBox="1">
            <a:spLocks/>
          </p:cNvSpPr>
          <p:nvPr/>
        </p:nvSpPr>
        <p:spPr>
          <a:xfrm>
            <a:off x="7986791" y="341602"/>
            <a:ext cx="3768183" cy="735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>
                <a:latin typeface="Avenir Next LT Pro" panose="020B0504020202020204" pitchFamily="34" charset="77"/>
              </a:rPr>
              <a:t>10.75 million employers in the US</a:t>
            </a:r>
            <a:endParaRPr lang="en-US" i="1" dirty="0">
              <a:latin typeface="Avenir Next LT Pro" panose="020B0504020202020204" pitchFamily="34" charset="77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B49D2C2-7C66-574C-9A60-4D1EBE062A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352190" y="5771587"/>
            <a:ext cx="4202206" cy="685800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80729F4E-2215-D941-B789-96755CEDB4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947351" y="3958325"/>
            <a:ext cx="5100136" cy="2731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D518D-929D-B44E-92A6-E1BC64FF9587}"/>
              </a:ext>
            </a:extLst>
          </p:cNvPr>
          <p:cNvSpPr txBox="1"/>
          <p:nvPr/>
        </p:nvSpPr>
        <p:spPr>
          <a:xfrm>
            <a:off x="10375085" y="6641602"/>
            <a:ext cx="1896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Next LT Pro" panose="020B0504020202020204" pitchFamily="34" charset="77"/>
              </a:rPr>
              <a:t>US Department of Labor</a:t>
            </a:r>
          </a:p>
        </p:txBody>
      </p:sp>
    </p:spTree>
    <p:extLst>
      <p:ext uri="{BB962C8B-B14F-4D97-AF65-F5344CB8AC3E}">
        <p14:creationId xmlns:p14="http://schemas.microsoft.com/office/powerpoint/2010/main" val="183820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141A4DE-2E5E-D84E-A8F6-2AE84A2FACAC}"/>
              </a:ext>
            </a:extLst>
          </p:cNvPr>
          <p:cNvSpPr txBox="1"/>
          <p:nvPr/>
        </p:nvSpPr>
        <p:spPr>
          <a:xfrm>
            <a:off x="2420894" y="1134606"/>
            <a:ext cx="7793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Avenir Next LT Pro" panose="020B0504020202020204" pitchFamily="34" charset="77"/>
              </a:rPr>
              <a:t>Leader Statistics By Race and Ethnicity</a:t>
            </a:r>
          </a:p>
          <a:p>
            <a:pPr algn="ctr"/>
            <a:endParaRPr lang="en-US" sz="2800" u="sng" dirty="0">
              <a:latin typeface="Avenir Next LT Pro" panose="020B0504020202020204" pitchFamily="34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B94081-6FB4-E440-97F9-1E61CCAF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3" y="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venir Next LT Pro Demi" panose="020B0504020202020204" pitchFamily="34" charset="77"/>
              </a:rPr>
              <a:t>Audience: Employer Leadership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E6F1E-2764-F241-922B-991964C2C03F}"/>
              </a:ext>
            </a:extLst>
          </p:cNvPr>
          <p:cNvSpPr txBox="1"/>
          <p:nvPr/>
        </p:nvSpPr>
        <p:spPr>
          <a:xfrm>
            <a:off x="11601481" y="6626609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venir Next LT Pro" panose="020B0504020202020204" pitchFamily="34" charset="77"/>
              </a:rPr>
              <a:t>Zippia</a:t>
            </a:r>
            <a:endParaRPr lang="en-US" sz="1200" dirty="0">
              <a:latin typeface="Avenir Next LT Pro" panose="020B0504020202020204" pitchFamily="34" charset="77"/>
            </a:endParaRP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EA89DA74-A110-FC45-AA84-FBD201CC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264" y="2010256"/>
            <a:ext cx="6227716" cy="4249206"/>
          </a:xfrm>
          <a:prstGeom prst="rect">
            <a:avLst/>
          </a:prstGeom>
        </p:spPr>
      </p:pic>
      <p:pic>
        <p:nvPicPr>
          <p:cNvPr id="18" name="Picture 17" descr="Chart, pie chart&#10;&#10;Description automatically generated">
            <a:extLst>
              <a:ext uri="{FF2B5EF4-FFF2-40B4-BE49-F238E27FC236}">
                <a16:creationId xmlns:a16="http://schemas.microsoft.com/office/drawing/2014/main" id="{6497F71A-2AE5-3F4B-A395-ADA23465E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62" y="1927872"/>
            <a:ext cx="4603732" cy="4276726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A77E10-0732-7F45-93EC-F918BE78A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90000"/>
          </a:blip>
          <a:srcRect l="36145" t="8595" r="10045" b="6908"/>
          <a:stretch/>
        </p:blipFill>
        <p:spPr>
          <a:xfrm>
            <a:off x="429491" y="4328916"/>
            <a:ext cx="4461163" cy="21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0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E8B6A-F217-5B4A-BDDA-9F86AC0F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36" y="3977933"/>
            <a:ext cx="4048784" cy="2452687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latin typeface="Avenir Next LT Pro Demi" panose="020B0504020202020204" pitchFamily="34" charset="77"/>
              </a:rPr>
              <a:t>Solving Racial Inequities in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304FC-C953-4B49-AB7D-5431B1B9A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471" y="3977933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300" dirty="0">
                <a:latin typeface="Avenir Next LT Pro" panose="020B0504020202020204" pitchFamily="34" charset="77"/>
              </a:rPr>
              <a:t>Arousing awareness about racial inequities in healthcare for Human Resource teams</a:t>
            </a:r>
          </a:p>
          <a:p>
            <a:r>
              <a:rPr lang="en-US" sz="2300" dirty="0">
                <a:latin typeface="Avenir Next LT Pro" panose="020B0504020202020204" pitchFamily="34" charset="77"/>
              </a:rPr>
              <a:t>Suggesting easily implemented solutions for benefit plan design</a:t>
            </a:r>
          </a:p>
          <a:p>
            <a:r>
              <a:rPr lang="en-US" sz="2300" dirty="0">
                <a:latin typeface="Avenir Next LT Pro" panose="020B0504020202020204" pitchFamily="34" charset="77"/>
              </a:rPr>
              <a:t>Empowering employers with health equity tools</a:t>
            </a:r>
          </a:p>
        </p:txBody>
      </p:sp>
      <p:pic>
        <p:nvPicPr>
          <p:cNvPr id="2052" name="Picture 4" descr="End Racial Disparities in Maternal Health, Call a Midwife | Columbia Public  Health">
            <a:extLst>
              <a:ext uri="{FF2B5EF4-FFF2-40B4-BE49-F238E27FC236}">
                <a16:creationId xmlns:a16="http://schemas.microsoft.com/office/drawing/2014/main" id="{5FD31968-BEE0-C14D-A596-706E49721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 b="1833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96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7A456C-942B-6942-AD09-51643254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80" y="978702"/>
            <a:ext cx="3868397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>
                <a:latin typeface="Avenir Next LT Pro Demi" panose="020B0504020202020204" pitchFamily="34" charset="77"/>
              </a:rPr>
              <a:t>Implicit Bias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DE950-4D99-F346-982B-879A7F35BFE2}"/>
              </a:ext>
            </a:extLst>
          </p:cNvPr>
          <p:cNvSpPr txBox="1"/>
          <p:nvPr/>
        </p:nvSpPr>
        <p:spPr>
          <a:xfrm>
            <a:off x="740080" y="2454319"/>
            <a:ext cx="4063747" cy="8097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latin typeface="Avenir Next LT Pro" panose="020B0504020202020204" pitchFamily="34" charset="77"/>
              </a:rPr>
              <a:t>Maiysha Clairborne MD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latin typeface="Avenir Next LT Pro" panose="020B0504020202020204" pitchFamily="34" charset="77"/>
              </a:rPr>
              <a:t>Jill Wener MD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300" dirty="0">
              <a:latin typeface="Avenir Next LT Pro" panose="020B05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48B80-1A08-1449-AABB-0D280F3B40DC}"/>
              </a:ext>
            </a:extLst>
          </p:cNvPr>
          <p:cNvSpPr txBox="1"/>
          <p:nvPr/>
        </p:nvSpPr>
        <p:spPr>
          <a:xfrm>
            <a:off x="740080" y="3614976"/>
            <a:ext cx="42968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LT Pro" panose="020B0504020202020204" pitchFamily="34" charset="77"/>
              </a:rPr>
              <a:t>Raise awareness of unconscious bias and provide solutions in the workplace.</a:t>
            </a:r>
          </a:p>
          <a:p>
            <a:endParaRPr lang="en-US" sz="2800" dirty="0"/>
          </a:p>
        </p:txBody>
      </p:sp>
      <p:pic>
        <p:nvPicPr>
          <p:cNvPr id="1026" name="Picture 2" descr="Mitigating Implicit Bias | American Libraries Magazine">
            <a:extLst>
              <a:ext uri="{FF2B5EF4-FFF2-40B4-BE49-F238E27FC236}">
                <a16:creationId xmlns:a16="http://schemas.microsoft.com/office/drawing/2014/main" id="{A013058E-6EC3-4841-9C1D-BC84850E9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4" r="14274"/>
          <a:stretch/>
        </p:blipFill>
        <p:spPr bwMode="auto">
          <a:xfrm>
            <a:off x="5331417" y="0"/>
            <a:ext cx="68605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28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 Of People Near Wooden Table">
            <a:extLst>
              <a:ext uri="{FF2B5EF4-FFF2-40B4-BE49-F238E27FC236}">
                <a16:creationId xmlns:a16="http://schemas.microsoft.com/office/drawing/2014/main" id="{DC28B3B5-AE91-554F-AEC6-60E66E835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16078" y="549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78C37-DC53-0E4D-A795-963693A0E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8" y="2422630"/>
            <a:ext cx="3313164" cy="1535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b="1" dirty="0">
                <a:solidFill>
                  <a:srgbClr val="FFFFFF"/>
                </a:solidFill>
                <a:latin typeface="Avenir Next LT Pro Demi" panose="020B0504020202020204" pitchFamily="34" charset="77"/>
              </a:rPr>
              <a:t>Allyship</a:t>
            </a:r>
            <a:endParaRPr lang="en-US" sz="4800" b="1" dirty="0">
              <a:solidFill>
                <a:srgbClr val="FFFFFF"/>
              </a:solidFill>
              <a:latin typeface="Avenir Next LT Pro Demi" panose="020B0504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BCD11-4213-AE41-A111-C207B662CFFE}"/>
              </a:ext>
            </a:extLst>
          </p:cNvPr>
          <p:cNvSpPr txBox="1"/>
          <p:nvPr/>
        </p:nvSpPr>
        <p:spPr>
          <a:xfrm>
            <a:off x="5241643" y="827216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latin typeface="Avenir Next LT Pro" panose="020B0504020202020204" pitchFamily="34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Avenir Next LT Pro" panose="020B0504020202020204" pitchFamily="34" charset="77"/>
              </a:rPr>
              <a:t>Recruit white individuals who believe in solving racial inequities to effect change.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A15AB-86B6-6F44-AB9B-8642B5357E05}"/>
              </a:ext>
            </a:extLst>
          </p:cNvPr>
          <p:cNvSpPr txBox="1"/>
          <p:nvPr/>
        </p:nvSpPr>
        <p:spPr>
          <a:xfrm>
            <a:off x="1959640" y="3734940"/>
            <a:ext cx="27537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venir Next LT Pro" panose="020B0504020202020204" pitchFamily="34" charset="77"/>
              </a:rPr>
              <a:t>Jill Wener MD</a:t>
            </a:r>
          </a:p>
        </p:txBody>
      </p:sp>
    </p:spTree>
    <p:extLst>
      <p:ext uri="{BB962C8B-B14F-4D97-AF65-F5344CB8AC3E}">
        <p14:creationId xmlns:p14="http://schemas.microsoft.com/office/powerpoint/2010/main" val="2024313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523C-D793-3149-8150-69415DB9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81" y="718096"/>
            <a:ext cx="10585837" cy="11737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dirty="0">
                <a:latin typeface="Avenir Next LT Pro Demi" panose="020B0504020202020204" pitchFamily="34" charset="77"/>
              </a:rPr>
              <a:t>Social Determinants of Health</a:t>
            </a:r>
          </a:p>
        </p:txBody>
      </p:sp>
      <p:pic>
        <p:nvPicPr>
          <p:cNvPr id="3074" name="Picture 2" descr="How employers can address social determinants of health | Kansas Business  Group on Health">
            <a:extLst>
              <a:ext uri="{FF2B5EF4-FFF2-40B4-BE49-F238E27FC236}">
                <a16:creationId xmlns:a16="http://schemas.microsoft.com/office/drawing/2014/main" id="{110A0C41-F36C-F34A-B5DE-A781D4CC8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9" b="36353"/>
          <a:stretch/>
        </p:blipFill>
        <p:spPr bwMode="auto">
          <a:xfrm>
            <a:off x="20" y="2185915"/>
            <a:ext cx="12191980" cy="209220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1AC0F-A08B-2145-BF6A-85031AD2BD14}"/>
              </a:ext>
            </a:extLst>
          </p:cNvPr>
          <p:cNvSpPr txBox="1"/>
          <p:nvPr/>
        </p:nvSpPr>
        <p:spPr>
          <a:xfrm>
            <a:off x="1800297" y="4763731"/>
            <a:ext cx="9351363" cy="1376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latin typeface="Avenir Next LT Pro" panose="020B0504020202020204" pitchFamily="34" charset="77"/>
              </a:rPr>
              <a:t>The goal should be to understand SDOH —and then build support to make the workplace a positive catalyst for health.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alpha val="80000"/>
                </a:schemeClr>
              </a:solidFill>
              <a:latin typeface="Avenir Next LT Pro" panose="020B0504020202020204" pitchFamily="34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alpha val="80000"/>
                </a:schemeClr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D2CC5-E47B-4945-9EDB-3E3E29FB69DF}"/>
              </a:ext>
            </a:extLst>
          </p:cNvPr>
          <p:cNvSpPr txBox="1"/>
          <p:nvPr/>
        </p:nvSpPr>
        <p:spPr>
          <a:xfrm>
            <a:off x="8276206" y="1721518"/>
            <a:ext cx="4644215" cy="50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tx1">
                    <a:alpha val="80000"/>
                  </a:schemeClr>
                </a:solidFill>
                <a:latin typeface="Avenir Next LT Pro" panose="020B0504020202020204" pitchFamily="34" charset="77"/>
              </a:rPr>
              <a:t>Lisa K. Fitzpatrick MD MPH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tx1">
                  <a:alpha val="80000"/>
                </a:schemeClr>
              </a:solidFill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532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2861</TotalTime>
  <Words>816</Words>
  <Application>Microsoft Office PowerPoint</Application>
  <PresentationFormat>Widescreen</PresentationFormat>
  <Paragraphs>140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Avenir Next LT Pro</vt:lpstr>
      <vt:lpstr>Avenir Next LT Pro Demi</vt:lpstr>
      <vt:lpstr>Avenir Next LT Pro Light</vt:lpstr>
      <vt:lpstr>Calibri</vt:lpstr>
      <vt:lpstr>Calibri Light</vt:lpstr>
      <vt:lpstr>Office Theme</vt:lpstr>
      <vt:lpstr>PowerPoint Presentation</vt:lpstr>
      <vt:lpstr>Table of Contents</vt:lpstr>
      <vt:lpstr>Writing Team</vt:lpstr>
      <vt:lpstr>Audience: Employers</vt:lpstr>
      <vt:lpstr>Audience: Employer Leadership</vt:lpstr>
      <vt:lpstr>Solving Racial Inequities in Healthcare</vt:lpstr>
      <vt:lpstr>Implicit Bias</vt:lpstr>
      <vt:lpstr>Allyship</vt:lpstr>
      <vt:lpstr>Social Determinants of Health</vt:lpstr>
      <vt:lpstr>Medical Mistrust</vt:lpstr>
      <vt:lpstr>Racial Disparities in  Behavioral and Mental Health</vt:lpstr>
      <vt:lpstr>Racial Disparities in Surgery and  Surgical Outcomes</vt:lpstr>
      <vt:lpstr>Environmental, Social, and Governance (ESG) Imperative </vt:lpstr>
      <vt:lpstr>Benefit Plan Design</vt:lpstr>
      <vt:lpstr>DEI: Measurement Approaches to Demonstrate Progress and Business Value</vt:lpstr>
      <vt:lpstr>“Of all the forms of inequality, injustice in healthcare is the most shocking and inhumane.”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Racial Disparities in Healthcare: Practical Solutions</dc:title>
  <dc:creator>Sanjay Prasad</dc:creator>
  <cp:lastModifiedBy>zain malik</cp:lastModifiedBy>
  <cp:revision>151</cp:revision>
  <dcterms:created xsi:type="dcterms:W3CDTF">2021-12-09T14:58:33Z</dcterms:created>
  <dcterms:modified xsi:type="dcterms:W3CDTF">2022-02-08T11:09:00Z</dcterms:modified>
</cp:coreProperties>
</file>